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omments/comment1.xml" ContentType="application/vnd.openxmlformats-officedocument.presentationml.comment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omments/comment2.xml" ContentType="application/vnd.openxmlformats-officedocument.presentationml.comments+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8" r:id="rId1"/>
  </p:sldMasterIdLst>
  <p:notesMasterIdLst>
    <p:notesMasterId r:id="rId107"/>
  </p:notesMasterIdLst>
  <p:sldIdLst>
    <p:sldId id="374" r:id="rId2"/>
    <p:sldId id="375" r:id="rId3"/>
    <p:sldId id="376" r:id="rId4"/>
    <p:sldId id="490" r:id="rId5"/>
    <p:sldId id="348" r:id="rId6"/>
    <p:sldId id="350" r:id="rId7"/>
    <p:sldId id="351" r:id="rId8"/>
    <p:sldId id="352" r:id="rId9"/>
    <p:sldId id="354" r:id="rId10"/>
    <p:sldId id="355" r:id="rId11"/>
    <p:sldId id="356" r:id="rId12"/>
    <p:sldId id="360" r:id="rId13"/>
    <p:sldId id="361" r:id="rId14"/>
    <p:sldId id="438" r:id="rId15"/>
    <p:sldId id="439" r:id="rId16"/>
    <p:sldId id="526" r:id="rId17"/>
    <p:sldId id="432" r:id="rId18"/>
    <p:sldId id="444" r:id="rId19"/>
    <p:sldId id="445" r:id="rId20"/>
    <p:sldId id="446" r:id="rId21"/>
    <p:sldId id="447" r:id="rId22"/>
    <p:sldId id="448" r:id="rId23"/>
    <p:sldId id="449" r:id="rId24"/>
    <p:sldId id="495" r:id="rId25"/>
    <p:sldId id="497" r:id="rId26"/>
    <p:sldId id="570" r:id="rId27"/>
    <p:sldId id="571" r:id="rId28"/>
    <p:sldId id="572" r:id="rId29"/>
    <p:sldId id="498" r:id="rId30"/>
    <p:sldId id="499" r:id="rId31"/>
    <p:sldId id="500" r:id="rId32"/>
    <p:sldId id="501" r:id="rId33"/>
    <p:sldId id="502" r:id="rId34"/>
    <p:sldId id="503" r:id="rId35"/>
    <p:sldId id="504" r:id="rId36"/>
    <p:sldId id="505" r:id="rId37"/>
    <p:sldId id="506" r:id="rId38"/>
    <p:sldId id="507" r:id="rId39"/>
    <p:sldId id="508" r:id="rId40"/>
    <p:sldId id="496" r:id="rId41"/>
    <p:sldId id="492" r:id="rId42"/>
    <p:sldId id="493" r:id="rId43"/>
    <p:sldId id="494" r:id="rId44"/>
    <p:sldId id="509" r:id="rId45"/>
    <p:sldId id="517" r:id="rId46"/>
    <p:sldId id="510" r:id="rId47"/>
    <p:sldId id="511" r:id="rId48"/>
    <p:sldId id="519" r:id="rId49"/>
    <p:sldId id="520" r:id="rId50"/>
    <p:sldId id="521" r:id="rId51"/>
    <p:sldId id="522" r:id="rId52"/>
    <p:sldId id="568" r:id="rId53"/>
    <p:sldId id="523" r:id="rId54"/>
    <p:sldId id="524" r:id="rId55"/>
    <p:sldId id="525" r:id="rId56"/>
    <p:sldId id="587" r:id="rId57"/>
    <p:sldId id="581" r:id="rId58"/>
    <p:sldId id="582" r:id="rId59"/>
    <p:sldId id="583" r:id="rId60"/>
    <p:sldId id="584" r:id="rId61"/>
    <p:sldId id="585" r:id="rId62"/>
    <p:sldId id="586" r:id="rId63"/>
    <p:sldId id="567" r:id="rId64"/>
    <p:sldId id="569" r:id="rId65"/>
    <p:sldId id="562" r:id="rId66"/>
    <p:sldId id="563" r:id="rId67"/>
    <p:sldId id="564" r:id="rId68"/>
    <p:sldId id="565" r:id="rId69"/>
    <p:sldId id="566" r:id="rId70"/>
    <p:sldId id="399" r:id="rId71"/>
    <p:sldId id="401" r:id="rId72"/>
    <p:sldId id="402" r:id="rId73"/>
    <p:sldId id="403" r:id="rId74"/>
    <p:sldId id="404" r:id="rId75"/>
    <p:sldId id="442" r:id="rId76"/>
    <p:sldId id="573" r:id="rId77"/>
    <p:sldId id="576" r:id="rId78"/>
    <p:sldId id="577" r:id="rId79"/>
    <p:sldId id="578" r:id="rId80"/>
    <p:sldId id="579" r:id="rId81"/>
    <p:sldId id="580" r:id="rId82"/>
    <p:sldId id="406" r:id="rId83"/>
    <p:sldId id="407" r:id="rId84"/>
    <p:sldId id="408" r:id="rId85"/>
    <p:sldId id="409" r:id="rId86"/>
    <p:sldId id="414" r:id="rId87"/>
    <p:sldId id="415" r:id="rId88"/>
    <p:sldId id="416" r:id="rId89"/>
    <p:sldId id="417" r:id="rId90"/>
    <p:sldId id="418" r:id="rId91"/>
    <p:sldId id="443" r:id="rId92"/>
    <p:sldId id="574" r:id="rId93"/>
    <p:sldId id="528" r:id="rId94"/>
    <p:sldId id="529" r:id="rId95"/>
    <p:sldId id="530" r:id="rId96"/>
    <p:sldId id="531" r:id="rId97"/>
    <p:sldId id="532" r:id="rId98"/>
    <p:sldId id="575" r:id="rId99"/>
    <p:sldId id="534" r:id="rId100"/>
    <p:sldId id="535" r:id="rId101"/>
    <p:sldId id="536" r:id="rId102"/>
    <p:sldId id="537" r:id="rId103"/>
    <p:sldId id="538" r:id="rId104"/>
    <p:sldId id="539" r:id="rId105"/>
    <p:sldId id="541" r:id="rId10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ésar" initials="C" lastIdx="10" clrIdx="0">
    <p:extLst>
      <p:ext uri="{19B8F6BF-5375-455C-9EA6-DF929625EA0E}">
        <p15:presenceInfo xmlns:p15="http://schemas.microsoft.com/office/powerpoint/2012/main" userId="Césa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1544" autoAdjust="0"/>
    <p:restoredTop sz="94660"/>
  </p:normalViewPr>
  <p:slideViewPr>
    <p:cSldViewPr snapToGrid="0">
      <p:cViewPr>
        <p:scale>
          <a:sx n="70" d="100"/>
          <a:sy n="70" d="100"/>
        </p:scale>
        <p:origin x="869" y="6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tableStyles" Target="tableStyles.xml"/><Relationship Id="rId16" Type="http://schemas.openxmlformats.org/officeDocument/2006/relationships/slide" Target="slides/slide15.xml"/><Relationship Id="rId107" Type="http://schemas.openxmlformats.org/officeDocument/2006/relationships/notesMaster" Target="notesMasters/notesMaster1.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commentAuthors" Target="commentAuthor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presProps" Target="presProp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theme" Target="theme/theme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8-07-19T17:31:31.332" idx="2">
    <p:pos x="10" y="10"/>
    <p:text>3 ROC</p:text>
    <p:extLst>
      <p:ext uri="{C676402C-5697-4E1C-873F-D02D1690AC5C}">
        <p15:threadingInfo xmlns:p15="http://schemas.microsoft.com/office/powerpoint/2012/main" timeZoneBias="24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18-07-19T17:39:08.926" idx="3">
    <p:pos x="10" y="10"/>
    <p:text>Script 4 de 58 a 60</p:text>
    <p:extLst>
      <p:ext uri="{C676402C-5697-4E1C-873F-D02D1690AC5C}">
        <p15:threadingInfo xmlns:p15="http://schemas.microsoft.com/office/powerpoint/2012/main" timeZoneBias="240"/>
      </p:ext>
    </p:extLst>
  </p:cm>
</p: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5534825-2C9E-42AB-8F3B-EE047A1FFEB4}" type="doc">
      <dgm:prSet loTypeId="urn:microsoft.com/office/officeart/2005/8/layout/hProcess9" loCatId="process" qsTypeId="urn:microsoft.com/office/officeart/2005/8/quickstyle/simple1" qsCatId="simple" csTypeId="urn:microsoft.com/office/officeart/2005/8/colors/accent1_2" csCatId="accent1" phldr="1"/>
      <dgm:spPr/>
    </dgm:pt>
    <dgm:pt modelId="{BC40C8F2-DB70-48EF-8630-D5B2A9A03BA0}">
      <dgm:prSet phldrT="[Text]"/>
      <dgm:spPr/>
      <dgm:t>
        <a:bodyPr/>
        <a:lstStyle/>
        <a:p>
          <a:r>
            <a:rPr lang="en-US" smtClean="0"/>
            <a:t>Procesar Datos.</a:t>
          </a:r>
          <a:endParaRPr lang="en-US"/>
        </a:p>
      </dgm:t>
    </dgm:pt>
    <dgm:pt modelId="{CB8F4247-EA7F-4B5E-8667-1CD18FAE7483}" type="parTrans" cxnId="{4F93E4F4-2DB6-450E-8850-2552CBD8F673}">
      <dgm:prSet/>
      <dgm:spPr/>
      <dgm:t>
        <a:bodyPr/>
        <a:lstStyle/>
        <a:p>
          <a:endParaRPr lang="en-US"/>
        </a:p>
      </dgm:t>
    </dgm:pt>
    <dgm:pt modelId="{853391BC-5DBC-4D2D-9850-3C3236B58CCF}" type="sibTrans" cxnId="{4F93E4F4-2DB6-450E-8850-2552CBD8F673}">
      <dgm:prSet/>
      <dgm:spPr/>
      <dgm:t>
        <a:bodyPr/>
        <a:lstStyle/>
        <a:p>
          <a:endParaRPr lang="en-US"/>
        </a:p>
      </dgm:t>
    </dgm:pt>
    <dgm:pt modelId="{38A9DC13-BC2F-46FD-A168-0D99F1EB15D9}">
      <dgm:prSet phldrT="[Text]"/>
      <dgm:spPr/>
      <dgm:t>
        <a:bodyPr/>
        <a:lstStyle/>
        <a:p>
          <a:r>
            <a:rPr lang="en-US" smtClean="0"/>
            <a:t>Visualizar.</a:t>
          </a:r>
          <a:endParaRPr lang="en-US"/>
        </a:p>
      </dgm:t>
    </dgm:pt>
    <dgm:pt modelId="{33280C62-50BC-4713-95C7-6CF8306B6829}" type="parTrans" cxnId="{44BBB8F6-A4E4-47F3-8761-C951460BF008}">
      <dgm:prSet/>
      <dgm:spPr/>
      <dgm:t>
        <a:bodyPr/>
        <a:lstStyle/>
        <a:p>
          <a:endParaRPr lang="en-US"/>
        </a:p>
      </dgm:t>
    </dgm:pt>
    <dgm:pt modelId="{FB2D3B2D-928E-4B6A-8303-B1A260B56966}" type="sibTrans" cxnId="{44BBB8F6-A4E4-47F3-8761-C951460BF008}">
      <dgm:prSet/>
      <dgm:spPr/>
      <dgm:t>
        <a:bodyPr/>
        <a:lstStyle/>
        <a:p>
          <a:endParaRPr lang="en-US"/>
        </a:p>
      </dgm:t>
    </dgm:pt>
    <dgm:pt modelId="{9DFC5DE4-6F5F-4EBC-B49C-2047ACB4566E}">
      <dgm:prSet phldrT="[Text]"/>
      <dgm:spPr/>
      <dgm:t>
        <a:bodyPr/>
        <a:lstStyle/>
        <a:p>
          <a:r>
            <a:rPr lang="en-US" smtClean="0"/>
            <a:t>Aplicar Algoritmo de Machine Learning.</a:t>
          </a:r>
          <a:endParaRPr lang="en-US"/>
        </a:p>
      </dgm:t>
    </dgm:pt>
    <dgm:pt modelId="{98D9E97A-F9DD-4433-8638-73105C6F3A02}" type="parTrans" cxnId="{7AFA41BD-A7EC-4E2C-80BB-2E78B9E408A7}">
      <dgm:prSet/>
      <dgm:spPr/>
      <dgm:t>
        <a:bodyPr/>
        <a:lstStyle/>
        <a:p>
          <a:endParaRPr lang="en-US"/>
        </a:p>
      </dgm:t>
    </dgm:pt>
    <dgm:pt modelId="{B032B330-464B-4411-844E-9975E833205D}" type="sibTrans" cxnId="{7AFA41BD-A7EC-4E2C-80BB-2E78B9E408A7}">
      <dgm:prSet/>
      <dgm:spPr/>
      <dgm:t>
        <a:bodyPr/>
        <a:lstStyle/>
        <a:p>
          <a:endParaRPr lang="en-US"/>
        </a:p>
      </dgm:t>
    </dgm:pt>
    <dgm:pt modelId="{0379308A-B1E5-41DB-B9A5-C39B6E6445C2}">
      <dgm:prSet phldrT="[Text]"/>
      <dgm:spPr/>
      <dgm:t>
        <a:bodyPr/>
        <a:lstStyle/>
        <a:p>
          <a:r>
            <a:rPr lang="en-US" smtClean="0"/>
            <a:t>Consumir el modelo en una aplicación.</a:t>
          </a:r>
          <a:endParaRPr lang="en-US"/>
        </a:p>
      </dgm:t>
    </dgm:pt>
    <dgm:pt modelId="{82D0E7B4-8F76-4A7C-B121-B81D0E958FCC}" type="parTrans" cxnId="{0AA3EF4C-82DB-4E03-883D-7E892D7EA788}">
      <dgm:prSet/>
      <dgm:spPr/>
      <dgm:t>
        <a:bodyPr/>
        <a:lstStyle/>
        <a:p>
          <a:endParaRPr lang="en-US"/>
        </a:p>
      </dgm:t>
    </dgm:pt>
    <dgm:pt modelId="{C38C5680-5E83-4947-BA77-F34A2B0F707C}" type="sibTrans" cxnId="{0AA3EF4C-82DB-4E03-883D-7E892D7EA788}">
      <dgm:prSet/>
      <dgm:spPr/>
      <dgm:t>
        <a:bodyPr/>
        <a:lstStyle/>
        <a:p>
          <a:endParaRPr lang="en-US"/>
        </a:p>
      </dgm:t>
    </dgm:pt>
    <dgm:pt modelId="{191C7F71-C0A0-46D4-AE3D-089D21D92B6C}" type="pres">
      <dgm:prSet presAssocID="{15534825-2C9E-42AB-8F3B-EE047A1FFEB4}" presName="CompostProcess" presStyleCnt="0">
        <dgm:presLayoutVars>
          <dgm:dir/>
          <dgm:resizeHandles val="exact"/>
        </dgm:presLayoutVars>
      </dgm:prSet>
      <dgm:spPr/>
    </dgm:pt>
    <dgm:pt modelId="{58C40F69-20AB-43BF-BE2F-DCFEEC437A04}" type="pres">
      <dgm:prSet presAssocID="{15534825-2C9E-42AB-8F3B-EE047A1FFEB4}" presName="arrow" presStyleLbl="bgShp" presStyleIdx="0" presStyleCnt="1"/>
      <dgm:spPr/>
    </dgm:pt>
    <dgm:pt modelId="{2062C116-1D8F-4F19-9616-92A68366317A}" type="pres">
      <dgm:prSet presAssocID="{15534825-2C9E-42AB-8F3B-EE047A1FFEB4}" presName="linearProcess" presStyleCnt="0"/>
      <dgm:spPr/>
    </dgm:pt>
    <dgm:pt modelId="{1F634056-3FD1-48B2-9C6B-F9B54DCFCE67}" type="pres">
      <dgm:prSet presAssocID="{BC40C8F2-DB70-48EF-8630-D5B2A9A03BA0}" presName="textNode" presStyleLbl="node1" presStyleIdx="0" presStyleCnt="4">
        <dgm:presLayoutVars>
          <dgm:bulletEnabled val="1"/>
        </dgm:presLayoutVars>
      </dgm:prSet>
      <dgm:spPr/>
      <dgm:t>
        <a:bodyPr/>
        <a:lstStyle/>
        <a:p>
          <a:endParaRPr lang="en-US"/>
        </a:p>
      </dgm:t>
    </dgm:pt>
    <dgm:pt modelId="{188B4FA3-78B4-405B-A76F-C5F79575EF19}" type="pres">
      <dgm:prSet presAssocID="{853391BC-5DBC-4D2D-9850-3C3236B58CCF}" presName="sibTrans" presStyleCnt="0"/>
      <dgm:spPr/>
    </dgm:pt>
    <dgm:pt modelId="{2B9B4157-531B-4DE2-8106-AFC1940053DD}" type="pres">
      <dgm:prSet presAssocID="{38A9DC13-BC2F-46FD-A168-0D99F1EB15D9}" presName="textNode" presStyleLbl="node1" presStyleIdx="1" presStyleCnt="4">
        <dgm:presLayoutVars>
          <dgm:bulletEnabled val="1"/>
        </dgm:presLayoutVars>
      </dgm:prSet>
      <dgm:spPr/>
      <dgm:t>
        <a:bodyPr/>
        <a:lstStyle/>
        <a:p>
          <a:endParaRPr lang="en-US"/>
        </a:p>
      </dgm:t>
    </dgm:pt>
    <dgm:pt modelId="{F4FC8317-EDE4-4329-9F67-2BDBAABC79DA}" type="pres">
      <dgm:prSet presAssocID="{FB2D3B2D-928E-4B6A-8303-B1A260B56966}" presName="sibTrans" presStyleCnt="0"/>
      <dgm:spPr/>
    </dgm:pt>
    <dgm:pt modelId="{0B895FBE-955B-449E-A6AC-839895FD82B8}" type="pres">
      <dgm:prSet presAssocID="{9DFC5DE4-6F5F-4EBC-B49C-2047ACB4566E}" presName="textNode" presStyleLbl="node1" presStyleIdx="2" presStyleCnt="4">
        <dgm:presLayoutVars>
          <dgm:bulletEnabled val="1"/>
        </dgm:presLayoutVars>
      </dgm:prSet>
      <dgm:spPr/>
      <dgm:t>
        <a:bodyPr/>
        <a:lstStyle/>
        <a:p>
          <a:endParaRPr lang="en-US"/>
        </a:p>
      </dgm:t>
    </dgm:pt>
    <dgm:pt modelId="{C42B4EB3-7719-42C7-B734-A3A2CAA100AC}" type="pres">
      <dgm:prSet presAssocID="{B032B330-464B-4411-844E-9975E833205D}" presName="sibTrans" presStyleCnt="0"/>
      <dgm:spPr/>
    </dgm:pt>
    <dgm:pt modelId="{6208F263-A013-4996-BCBE-DD859FAE554F}" type="pres">
      <dgm:prSet presAssocID="{0379308A-B1E5-41DB-B9A5-C39B6E6445C2}" presName="textNode" presStyleLbl="node1" presStyleIdx="3" presStyleCnt="4">
        <dgm:presLayoutVars>
          <dgm:bulletEnabled val="1"/>
        </dgm:presLayoutVars>
      </dgm:prSet>
      <dgm:spPr/>
      <dgm:t>
        <a:bodyPr/>
        <a:lstStyle/>
        <a:p>
          <a:endParaRPr lang="en-US"/>
        </a:p>
      </dgm:t>
    </dgm:pt>
  </dgm:ptLst>
  <dgm:cxnLst>
    <dgm:cxn modelId="{792E36F1-2A19-4E11-9B6C-953AE97FF8AB}" type="presOf" srcId="{38A9DC13-BC2F-46FD-A168-0D99F1EB15D9}" destId="{2B9B4157-531B-4DE2-8106-AFC1940053DD}" srcOrd="0" destOrd="0" presId="urn:microsoft.com/office/officeart/2005/8/layout/hProcess9"/>
    <dgm:cxn modelId="{4F93E4F4-2DB6-450E-8850-2552CBD8F673}" srcId="{15534825-2C9E-42AB-8F3B-EE047A1FFEB4}" destId="{BC40C8F2-DB70-48EF-8630-D5B2A9A03BA0}" srcOrd="0" destOrd="0" parTransId="{CB8F4247-EA7F-4B5E-8667-1CD18FAE7483}" sibTransId="{853391BC-5DBC-4D2D-9850-3C3236B58CCF}"/>
    <dgm:cxn modelId="{F39FA648-40F3-4D11-A187-3B8A9720A41B}" type="presOf" srcId="{15534825-2C9E-42AB-8F3B-EE047A1FFEB4}" destId="{191C7F71-C0A0-46D4-AE3D-089D21D92B6C}" srcOrd="0" destOrd="0" presId="urn:microsoft.com/office/officeart/2005/8/layout/hProcess9"/>
    <dgm:cxn modelId="{715D4257-7223-4AF6-B498-074CEDC174BF}" type="presOf" srcId="{BC40C8F2-DB70-48EF-8630-D5B2A9A03BA0}" destId="{1F634056-3FD1-48B2-9C6B-F9B54DCFCE67}" srcOrd="0" destOrd="0" presId="urn:microsoft.com/office/officeart/2005/8/layout/hProcess9"/>
    <dgm:cxn modelId="{0AA3EF4C-82DB-4E03-883D-7E892D7EA788}" srcId="{15534825-2C9E-42AB-8F3B-EE047A1FFEB4}" destId="{0379308A-B1E5-41DB-B9A5-C39B6E6445C2}" srcOrd="3" destOrd="0" parTransId="{82D0E7B4-8F76-4A7C-B121-B81D0E958FCC}" sibTransId="{C38C5680-5E83-4947-BA77-F34A2B0F707C}"/>
    <dgm:cxn modelId="{8838D256-57D7-4D90-8013-4B2DC513C5B6}" type="presOf" srcId="{9DFC5DE4-6F5F-4EBC-B49C-2047ACB4566E}" destId="{0B895FBE-955B-449E-A6AC-839895FD82B8}" srcOrd="0" destOrd="0" presId="urn:microsoft.com/office/officeart/2005/8/layout/hProcess9"/>
    <dgm:cxn modelId="{44BBB8F6-A4E4-47F3-8761-C951460BF008}" srcId="{15534825-2C9E-42AB-8F3B-EE047A1FFEB4}" destId="{38A9DC13-BC2F-46FD-A168-0D99F1EB15D9}" srcOrd="1" destOrd="0" parTransId="{33280C62-50BC-4713-95C7-6CF8306B6829}" sibTransId="{FB2D3B2D-928E-4B6A-8303-B1A260B56966}"/>
    <dgm:cxn modelId="{7AFA41BD-A7EC-4E2C-80BB-2E78B9E408A7}" srcId="{15534825-2C9E-42AB-8F3B-EE047A1FFEB4}" destId="{9DFC5DE4-6F5F-4EBC-B49C-2047ACB4566E}" srcOrd="2" destOrd="0" parTransId="{98D9E97A-F9DD-4433-8638-73105C6F3A02}" sibTransId="{B032B330-464B-4411-844E-9975E833205D}"/>
    <dgm:cxn modelId="{9489E1F9-47D7-48EA-8535-D09B3327C82E}" type="presOf" srcId="{0379308A-B1E5-41DB-B9A5-C39B6E6445C2}" destId="{6208F263-A013-4996-BCBE-DD859FAE554F}" srcOrd="0" destOrd="0" presId="urn:microsoft.com/office/officeart/2005/8/layout/hProcess9"/>
    <dgm:cxn modelId="{36D00D69-7FEB-482C-BD34-F9D732AC0CDA}" type="presParOf" srcId="{191C7F71-C0A0-46D4-AE3D-089D21D92B6C}" destId="{58C40F69-20AB-43BF-BE2F-DCFEEC437A04}" srcOrd="0" destOrd="0" presId="urn:microsoft.com/office/officeart/2005/8/layout/hProcess9"/>
    <dgm:cxn modelId="{D38C28EF-8CBD-412D-8E50-13442E4FB618}" type="presParOf" srcId="{191C7F71-C0A0-46D4-AE3D-089D21D92B6C}" destId="{2062C116-1D8F-4F19-9616-92A68366317A}" srcOrd="1" destOrd="0" presId="urn:microsoft.com/office/officeart/2005/8/layout/hProcess9"/>
    <dgm:cxn modelId="{77DDD678-4A8D-4991-BD95-2004B82398E6}" type="presParOf" srcId="{2062C116-1D8F-4F19-9616-92A68366317A}" destId="{1F634056-3FD1-48B2-9C6B-F9B54DCFCE67}" srcOrd="0" destOrd="0" presId="urn:microsoft.com/office/officeart/2005/8/layout/hProcess9"/>
    <dgm:cxn modelId="{21F980AF-AC53-4D4A-BE82-359EB024EA4E}" type="presParOf" srcId="{2062C116-1D8F-4F19-9616-92A68366317A}" destId="{188B4FA3-78B4-405B-A76F-C5F79575EF19}" srcOrd="1" destOrd="0" presId="urn:microsoft.com/office/officeart/2005/8/layout/hProcess9"/>
    <dgm:cxn modelId="{CCA6D56A-BF32-445F-A7F9-62A0FFB61887}" type="presParOf" srcId="{2062C116-1D8F-4F19-9616-92A68366317A}" destId="{2B9B4157-531B-4DE2-8106-AFC1940053DD}" srcOrd="2" destOrd="0" presId="urn:microsoft.com/office/officeart/2005/8/layout/hProcess9"/>
    <dgm:cxn modelId="{6FB736FC-C95F-4A52-91E9-4875D39E51B4}" type="presParOf" srcId="{2062C116-1D8F-4F19-9616-92A68366317A}" destId="{F4FC8317-EDE4-4329-9F67-2BDBAABC79DA}" srcOrd="3" destOrd="0" presId="urn:microsoft.com/office/officeart/2005/8/layout/hProcess9"/>
    <dgm:cxn modelId="{34B23126-5ECB-460F-A959-16507EAC838C}" type="presParOf" srcId="{2062C116-1D8F-4F19-9616-92A68366317A}" destId="{0B895FBE-955B-449E-A6AC-839895FD82B8}" srcOrd="4" destOrd="0" presId="urn:microsoft.com/office/officeart/2005/8/layout/hProcess9"/>
    <dgm:cxn modelId="{82E45E9E-CBEB-469F-96C1-221DD53F3CA4}" type="presParOf" srcId="{2062C116-1D8F-4F19-9616-92A68366317A}" destId="{C42B4EB3-7719-42C7-B734-A3A2CAA100AC}" srcOrd="5" destOrd="0" presId="urn:microsoft.com/office/officeart/2005/8/layout/hProcess9"/>
    <dgm:cxn modelId="{A57A107F-90D4-493F-8951-CB671BED1C54}" type="presParOf" srcId="{2062C116-1D8F-4F19-9616-92A68366317A}" destId="{6208F263-A013-4996-BCBE-DD859FAE554F}" srcOrd="6"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D0EC77C-0E95-49C8-A9A0-EF8D2033F081}" type="doc">
      <dgm:prSet loTypeId="urn:microsoft.com/office/officeart/2005/8/layout/radial1" loCatId="relationship" qsTypeId="urn:microsoft.com/office/officeart/2005/8/quickstyle/simple5" qsCatId="simple" csTypeId="urn:microsoft.com/office/officeart/2005/8/colors/accent2_2" csCatId="accent2" phldr="1"/>
      <dgm:spPr/>
      <dgm:t>
        <a:bodyPr/>
        <a:lstStyle/>
        <a:p>
          <a:endParaRPr lang="en-US"/>
        </a:p>
      </dgm:t>
    </dgm:pt>
    <dgm:pt modelId="{D4739456-2C49-4E65-ACE0-E188202A904F}">
      <dgm:prSet phldrT="[Text]"/>
      <dgm:spPr>
        <a:solidFill>
          <a:srgbClr val="629DD1"/>
        </a:solidFill>
        <a:ln>
          <a:solidFill>
            <a:srgbClr val="629DD1"/>
          </a:solidFill>
        </a:ln>
      </dgm:spPr>
      <dgm:t>
        <a:bodyPr/>
        <a:lstStyle/>
        <a:p>
          <a:r>
            <a:rPr lang="es-CL" dirty="0" smtClean="0"/>
            <a:t>Total categorías de </a:t>
          </a:r>
          <a:r>
            <a:rPr lang="es-CL" b="1" dirty="0" smtClean="0"/>
            <a:t>Y</a:t>
          </a:r>
          <a:endParaRPr lang="en-US" b="1" dirty="0"/>
        </a:p>
      </dgm:t>
    </dgm:pt>
    <dgm:pt modelId="{B4C2AB5E-45FF-400B-8BC0-061252BD2E47}" type="parTrans" cxnId="{5CA1E8F8-9E50-425C-91F8-E6192127D05C}">
      <dgm:prSet/>
      <dgm:spPr/>
      <dgm:t>
        <a:bodyPr/>
        <a:lstStyle/>
        <a:p>
          <a:endParaRPr lang="en-US"/>
        </a:p>
      </dgm:t>
    </dgm:pt>
    <dgm:pt modelId="{8631DF9A-B503-4DC7-89BC-D615BCB5A3D0}" type="sibTrans" cxnId="{5CA1E8F8-9E50-425C-91F8-E6192127D05C}">
      <dgm:prSet/>
      <dgm:spPr/>
      <dgm:t>
        <a:bodyPr/>
        <a:lstStyle/>
        <a:p>
          <a:endParaRPr lang="en-US"/>
        </a:p>
      </dgm:t>
    </dgm:pt>
    <dgm:pt modelId="{F10C0EB5-7411-41FA-A9B0-037609499E29}">
      <dgm:prSet phldrT="[Text]"/>
      <dgm:spPr>
        <a:solidFill>
          <a:srgbClr val="629DD1"/>
        </a:solidFill>
        <a:ln>
          <a:solidFill>
            <a:srgbClr val="629DD1"/>
          </a:solidFill>
        </a:ln>
      </dgm:spPr>
      <dgm:t>
        <a:bodyPr/>
        <a:lstStyle/>
        <a:p>
          <a:r>
            <a:rPr lang="es-CL" dirty="0" smtClean="0"/>
            <a:t>Clasificación binaria</a:t>
          </a:r>
          <a:endParaRPr lang="en-US" dirty="0"/>
        </a:p>
      </dgm:t>
    </dgm:pt>
    <dgm:pt modelId="{32B32A62-ED6A-4332-BAAA-453565DE6C9D}" type="parTrans" cxnId="{307D3858-79DA-44A3-BCD6-C5378F357BB2}">
      <dgm:prSet/>
      <dgm:spPr>
        <a:solidFill>
          <a:srgbClr val="00B050"/>
        </a:solidFill>
        <a:ln>
          <a:solidFill>
            <a:srgbClr val="629DD1"/>
          </a:solidFill>
          <a:tailEnd type="arrow"/>
        </a:ln>
      </dgm:spPr>
      <dgm:t>
        <a:bodyPr/>
        <a:lstStyle/>
        <a:p>
          <a:r>
            <a:rPr lang="es-CL" dirty="0" smtClean="0"/>
            <a:t>Dos clases</a:t>
          </a:r>
          <a:endParaRPr lang="en-US" dirty="0"/>
        </a:p>
      </dgm:t>
    </dgm:pt>
    <dgm:pt modelId="{4279D353-99D3-4E08-B1C7-5EB7A990522F}" type="sibTrans" cxnId="{307D3858-79DA-44A3-BCD6-C5378F357BB2}">
      <dgm:prSet/>
      <dgm:spPr/>
      <dgm:t>
        <a:bodyPr/>
        <a:lstStyle/>
        <a:p>
          <a:endParaRPr lang="en-US"/>
        </a:p>
      </dgm:t>
    </dgm:pt>
    <dgm:pt modelId="{716961E1-4DB0-4504-80B3-C67B7CF85446}">
      <dgm:prSet phldrT="[Text]"/>
      <dgm:spPr>
        <a:solidFill>
          <a:srgbClr val="629DD1"/>
        </a:solidFill>
        <a:ln>
          <a:solidFill>
            <a:srgbClr val="629DD1"/>
          </a:solidFill>
        </a:ln>
      </dgm:spPr>
      <dgm:t>
        <a:bodyPr/>
        <a:lstStyle/>
        <a:p>
          <a:r>
            <a:rPr lang="es-CL" dirty="0" smtClean="0"/>
            <a:t>Clasificación </a:t>
          </a:r>
          <a:r>
            <a:rPr lang="es-CL" dirty="0" err="1" smtClean="0"/>
            <a:t>multiclase</a:t>
          </a:r>
          <a:endParaRPr lang="en-US" dirty="0"/>
        </a:p>
      </dgm:t>
    </dgm:pt>
    <dgm:pt modelId="{3774ADD6-C7CA-42B9-BFA8-D183D782C562}" type="parTrans" cxnId="{5C8F2DD4-142D-4C70-997D-C34FDF29DC5A}">
      <dgm:prSet/>
      <dgm:spPr>
        <a:solidFill>
          <a:srgbClr val="00B050"/>
        </a:solidFill>
        <a:ln>
          <a:solidFill>
            <a:srgbClr val="629DD1"/>
          </a:solidFill>
          <a:tailEnd type="arrow"/>
        </a:ln>
      </dgm:spPr>
      <dgm:t>
        <a:bodyPr/>
        <a:lstStyle/>
        <a:p>
          <a:r>
            <a:rPr lang="es-CL" dirty="0" smtClean="0"/>
            <a:t>Más de dos clases</a:t>
          </a:r>
          <a:endParaRPr lang="en-US" dirty="0"/>
        </a:p>
      </dgm:t>
    </dgm:pt>
    <dgm:pt modelId="{4ABD07B9-5F8C-43A3-B250-4ECC9C78DF63}" type="sibTrans" cxnId="{5C8F2DD4-142D-4C70-997D-C34FDF29DC5A}">
      <dgm:prSet/>
      <dgm:spPr/>
      <dgm:t>
        <a:bodyPr/>
        <a:lstStyle/>
        <a:p>
          <a:endParaRPr lang="en-US"/>
        </a:p>
      </dgm:t>
    </dgm:pt>
    <dgm:pt modelId="{A4D8A40C-F85E-48C1-9DD0-8151152EB21E}">
      <dgm:prSet phldrT="[Text]"/>
      <dgm:spPr/>
      <dgm:t>
        <a:bodyPr/>
        <a:lstStyle/>
        <a:p>
          <a:endParaRPr lang="en-US"/>
        </a:p>
      </dgm:t>
    </dgm:pt>
    <dgm:pt modelId="{A8DBF446-A96C-47F1-8488-ABAD039D5D0B}" type="parTrans" cxnId="{C5B020BF-0910-44F1-8B01-577CB54B1C7E}">
      <dgm:prSet/>
      <dgm:spPr/>
      <dgm:t>
        <a:bodyPr/>
        <a:lstStyle/>
        <a:p>
          <a:endParaRPr lang="en-US"/>
        </a:p>
      </dgm:t>
    </dgm:pt>
    <dgm:pt modelId="{22A600EB-5006-48F6-8DE4-9A6FF0FE1990}" type="sibTrans" cxnId="{C5B020BF-0910-44F1-8B01-577CB54B1C7E}">
      <dgm:prSet/>
      <dgm:spPr/>
      <dgm:t>
        <a:bodyPr/>
        <a:lstStyle/>
        <a:p>
          <a:endParaRPr lang="en-US"/>
        </a:p>
      </dgm:t>
    </dgm:pt>
    <dgm:pt modelId="{59948832-1C0D-4FD0-8795-16E11588D007}">
      <dgm:prSet phldrT="[Text]" phldr="1"/>
      <dgm:spPr/>
      <dgm:t>
        <a:bodyPr/>
        <a:lstStyle/>
        <a:p>
          <a:endParaRPr lang="en-US" dirty="0"/>
        </a:p>
      </dgm:t>
    </dgm:pt>
    <dgm:pt modelId="{D49D625B-3D73-4C5A-AA50-48D99952F7AD}" type="parTrans" cxnId="{58A15BC5-8441-4118-8F24-E66241BFFE88}">
      <dgm:prSet/>
      <dgm:spPr/>
      <dgm:t>
        <a:bodyPr/>
        <a:lstStyle/>
        <a:p>
          <a:endParaRPr lang="en-US"/>
        </a:p>
      </dgm:t>
    </dgm:pt>
    <dgm:pt modelId="{6246B930-1C72-43D7-B22B-28495A037E92}" type="sibTrans" cxnId="{58A15BC5-8441-4118-8F24-E66241BFFE88}">
      <dgm:prSet/>
      <dgm:spPr/>
      <dgm:t>
        <a:bodyPr/>
        <a:lstStyle/>
        <a:p>
          <a:endParaRPr lang="en-US"/>
        </a:p>
      </dgm:t>
    </dgm:pt>
    <dgm:pt modelId="{D130E0BC-674F-44F6-9335-F29FF342DA51}">
      <dgm:prSet phldrT="[Text]" phldr="1"/>
      <dgm:spPr/>
      <dgm:t>
        <a:bodyPr/>
        <a:lstStyle/>
        <a:p>
          <a:endParaRPr lang="en-US" dirty="0"/>
        </a:p>
      </dgm:t>
    </dgm:pt>
    <dgm:pt modelId="{3FE8AF89-E002-48E7-9918-DCD7CFAE9AD3}" type="parTrans" cxnId="{8AA3AB67-385A-420B-93DF-A9C7CF7016C6}">
      <dgm:prSet/>
      <dgm:spPr/>
      <dgm:t>
        <a:bodyPr/>
        <a:lstStyle/>
        <a:p>
          <a:endParaRPr lang="en-US"/>
        </a:p>
      </dgm:t>
    </dgm:pt>
    <dgm:pt modelId="{E09394CA-EBB5-4C41-B1A3-B67EF54DD9D6}" type="sibTrans" cxnId="{8AA3AB67-385A-420B-93DF-A9C7CF7016C6}">
      <dgm:prSet/>
      <dgm:spPr/>
      <dgm:t>
        <a:bodyPr/>
        <a:lstStyle/>
        <a:p>
          <a:endParaRPr lang="en-US"/>
        </a:p>
      </dgm:t>
    </dgm:pt>
    <dgm:pt modelId="{F18BA189-EA4B-4604-A9CA-3B3CBB071C71}">
      <dgm:prSet phldrT="[Text]" phldr="1"/>
      <dgm:spPr/>
      <dgm:t>
        <a:bodyPr/>
        <a:lstStyle/>
        <a:p>
          <a:endParaRPr lang="en-US"/>
        </a:p>
      </dgm:t>
    </dgm:pt>
    <dgm:pt modelId="{6CBB369E-A081-4231-A988-CC22886E7A05}" type="parTrans" cxnId="{5256A70B-A88D-4C95-8B3F-7F0CAECCDD8B}">
      <dgm:prSet/>
      <dgm:spPr/>
      <dgm:t>
        <a:bodyPr/>
        <a:lstStyle/>
        <a:p>
          <a:endParaRPr lang="en-US"/>
        </a:p>
      </dgm:t>
    </dgm:pt>
    <dgm:pt modelId="{017FC649-613C-479C-B5CD-AC16828C4905}" type="sibTrans" cxnId="{5256A70B-A88D-4C95-8B3F-7F0CAECCDD8B}">
      <dgm:prSet/>
      <dgm:spPr/>
      <dgm:t>
        <a:bodyPr/>
        <a:lstStyle/>
        <a:p>
          <a:endParaRPr lang="en-US"/>
        </a:p>
      </dgm:t>
    </dgm:pt>
    <dgm:pt modelId="{E860079F-6937-4FF7-961C-DCB97C8F231D}">
      <dgm:prSet phldrT="[Text]" phldr="1"/>
      <dgm:spPr/>
      <dgm:t>
        <a:bodyPr/>
        <a:lstStyle/>
        <a:p>
          <a:endParaRPr lang="en-US"/>
        </a:p>
      </dgm:t>
    </dgm:pt>
    <dgm:pt modelId="{0F7D262A-EF9C-4F69-AD26-5DB20A90A68B}" type="parTrans" cxnId="{AE448F0C-8CD3-4BDB-8436-6FEA5CFCEDF2}">
      <dgm:prSet/>
      <dgm:spPr/>
      <dgm:t>
        <a:bodyPr/>
        <a:lstStyle/>
        <a:p>
          <a:endParaRPr lang="en-US"/>
        </a:p>
      </dgm:t>
    </dgm:pt>
    <dgm:pt modelId="{7A246949-0482-4C93-9493-53BAD99C2C83}" type="sibTrans" cxnId="{AE448F0C-8CD3-4BDB-8436-6FEA5CFCEDF2}">
      <dgm:prSet/>
      <dgm:spPr/>
      <dgm:t>
        <a:bodyPr/>
        <a:lstStyle/>
        <a:p>
          <a:endParaRPr lang="en-US"/>
        </a:p>
      </dgm:t>
    </dgm:pt>
    <dgm:pt modelId="{9D457011-CB45-4478-A5EA-12F240CA8CE6}">
      <dgm:prSet phldrT="[Text]" phldr="1"/>
      <dgm:spPr/>
      <dgm:t>
        <a:bodyPr/>
        <a:lstStyle/>
        <a:p>
          <a:endParaRPr lang="en-US"/>
        </a:p>
      </dgm:t>
    </dgm:pt>
    <dgm:pt modelId="{58A35D65-64D8-4C61-B494-7C7D25A1D8E2}" type="parTrans" cxnId="{3ADB1B96-DBE2-4AD8-A9E1-716008F1AB34}">
      <dgm:prSet/>
      <dgm:spPr/>
      <dgm:t>
        <a:bodyPr/>
        <a:lstStyle/>
        <a:p>
          <a:endParaRPr lang="en-US"/>
        </a:p>
      </dgm:t>
    </dgm:pt>
    <dgm:pt modelId="{8B3DF0EC-2C47-47F0-BCF5-9E3391847242}" type="sibTrans" cxnId="{3ADB1B96-DBE2-4AD8-A9E1-716008F1AB34}">
      <dgm:prSet/>
      <dgm:spPr/>
      <dgm:t>
        <a:bodyPr/>
        <a:lstStyle/>
        <a:p>
          <a:endParaRPr lang="en-US"/>
        </a:p>
      </dgm:t>
    </dgm:pt>
    <dgm:pt modelId="{E624BD27-8BA0-423B-88BC-6DB4E1E908E1}" type="pres">
      <dgm:prSet presAssocID="{CD0EC77C-0E95-49C8-A9A0-EF8D2033F081}" presName="cycle" presStyleCnt="0">
        <dgm:presLayoutVars>
          <dgm:chMax val="1"/>
          <dgm:dir/>
          <dgm:animLvl val="ctr"/>
          <dgm:resizeHandles val="exact"/>
        </dgm:presLayoutVars>
      </dgm:prSet>
      <dgm:spPr/>
      <dgm:t>
        <a:bodyPr/>
        <a:lstStyle/>
        <a:p>
          <a:endParaRPr lang="en-US"/>
        </a:p>
      </dgm:t>
    </dgm:pt>
    <dgm:pt modelId="{83BD92B4-C983-4299-8AD6-79081458A468}" type="pres">
      <dgm:prSet presAssocID="{D4739456-2C49-4E65-ACE0-E188202A904F}" presName="centerShape" presStyleLbl="node0" presStyleIdx="0" presStyleCnt="1" custLinFactNeighborX="-67269" custLinFactNeighborY="1908"/>
      <dgm:spPr/>
      <dgm:t>
        <a:bodyPr/>
        <a:lstStyle/>
        <a:p>
          <a:endParaRPr lang="en-US"/>
        </a:p>
      </dgm:t>
    </dgm:pt>
    <dgm:pt modelId="{BF38F788-3CF6-4730-9D5A-28827F7F6404}" type="pres">
      <dgm:prSet presAssocID="{32B32A62-ED6A-4332-BAAA-453565DE6C9D}" presName="Name9" presStyleLbl="parChTrans1D2" presStyleIdx="0" presStyleCnt="2"/>
      <dgm:spPr/>
      <dgm:t>
        <a:bodyPr/>
        <a:lstStyle/>
        <a:p>
          <a:endParaRPr lang="en-US"/>
        </a:p>
      </dgm:t>
    </dgm:pt>
    <dgm:pt modelId="{4BC6F9B0-1B5A-4DC0-8ABD-7E4527B9F9B7}" type="pres">
      <dgm:prSet presAssocID="{32B32A62-ED6A-4332-BAAA-453565DE6C9D}" presName="connTx" presStyleLbl="parChTrans1D2" presStyleIdx="0" presStyleCnt="2"/>
      <dgm:spPr/>
      <dgm:t>
        <a:bodyPr/>
        <a:lstStyle/>
        <a:p>
          <a:endParaRPr lang="en-US"/>
        </a:p>
      </dgm:t>
    </dgm:pt>
    <dgm:pt modelId="{B06B060F-61B0-4A09-B667-A75F4A4EC2B8}" type="pres">
      <dgm:prSet presAssocID="{F10C0EB5-7411-41FA-A9B0-037609499E29}" presName="node" presStyleLbl="node1" presStyleIdx="0" presStyleCnt="2" custRadScaleRad="97068" custRadScaleInc="65139">
        <dgm:presLayoutVars>
          <dgm:bulletEnabled val="1"/>
        </dgm:presLayoutVars>
      </dgm:prSet>
      <dgm:spPr/>
      <dgm:t>
        <a:bodyPr/>
        <a:lstStyle/>
        <a:p>
          <a:endParaRPr lang="en-US"/>
        </a:p>
      </dgm:t>
    </dgm:pt>
    <dgm:pt modelId="{BF76E357-0A68-416E-A2DE-48FCDFE46D2A}" type="pres">
      <dgm:prSet presAssocID="{3774ADD6-C7CA-42B9-BFA8-D183D782C562}" presName="Name9" presStyleLbl="parChTrans1D2" presStyleIdx="1" presStyleCnt="2"/>
      <dgm:spPr/>
      <dgm:t>
        <a:bodyPr/>
        <a:lstStyle/>
        <a:p>
          <a:endParaRPr lang="en-US"/>
        </a:p>
      </dgm:t>
    </dgm:pt>
    <dgm:pt modelId="{F2F44455-4E5C-4FD0-979F-A690B3900DEB}" type="pres">
      <dgm:prSet presAssocID="{3774ADD6-C7CA-42B9-BFA8-D183D782C562}" presName="connTx" presStyleLbl="parChTrans1D2" presStyleIdx="1" presStyleCnt="2"/>
      <dgm:spPr/>
      <dgm:t>
        <a:bodyPr/>
        <a:lstStyle/>
        <a:p>
          <a:endParaRPr lang="en-US"/>
        </a:p>
      </dgm:t>
    </dgm:pt>
    <dgm:pt modelId="{68193BA5-117C-435C-8A0F-FD802B4E0D5F}" type="pres">
      <dgm:prSet presAssocID="{716961E1-4DB0-4504-80B3-C67B7CF85446}" presName="node" presStyleLbl="node1" presStyleIdx="1" presStyleCnt="2" custRadScaleRad="95914" custRadScaleInc="-66415">
        <dgm:presLayoutVars>
          <dgm:bulletEnabled val="1"/>
        </dgm:presLayoutVars>
      </dgm:prSet>
      <dgm:spPr/>
      <dgm:t>
        <a:bodyPr/>
        <a:lstStyle/>
        <a:p>
          <a:endParaRPr lang="en-US"/>
        </a:p>
      </dgm:t>
    </dgm:pt>
  </dgm:ptLst>
  <dgm:cxnLst>
    <dgm:cxn modelId="{3ADB1B96-DBE2-4AD8-A9E1-716008F1AB34}" srcId="{F18BA189-EA4B-4604-A9CA-3B3CBB071C71}" destId="{9D457011-CB45-4478-A5EA-12F240CA8CE6}" srcOrd="1" destOrd="0" parTransId="{58A35D65-64D8-4C61-B494-7C7D25A1D8E2}" sibTransId="{8B3DF0EC-2C47-47F0-BCF5-9E3391847242}"/>
    <dgm:cxn modelId="{D4F0F6AB-14DA-4B8D-81C9-A07D0193CCC9}" type="presOf" srcId="{D4739456-2C49-4E65-ACE0-E188202A904F}" destId="{83BD92B4-C983-4299-8AD6-79081458A468}" srcOrd="0" destOrd="0" presId="urn:microsoft.com/office/officeart/2005/8/layout/radial1"/>
    <dgm:cxn modelId="{D9995B8D-CA64-4934-8E84-4E61CDB215C2}" type="presOf" srcId="{32B32A62-ED6A-4332-BAAA-453565DE6C9D}" destId="{4BC6F9B0-1B5A-4DC0-8ABD-7E4527B9F9B7}" srcOrd="1" destOrd="0" presId="urn:microsoft.com/office/officeart/2005/8/layout/radial1"/>
    <dgm:cxn modelId="{820823A6-0CD4-499E-B248-85895BD6E533}" type="presOf" srcId="{32B32A62-ED6A-4332-BAAA-453565DE6C9D}" destId="{BF38F788-3CF6-4730-9D5A-28827F7F6404}" srcOrd="0" destOrd="0" presId="urn:microsoft.com/office/officeart/2005/8/layout/radial1"/>
    <dgm:cxn modelId="{9F805117-C263-4838-A73C-C81DAB6FEA04}" type="presOf" srcId="{3774ADD6-C7CA-42B9-BFA8-D183D782C562}" destId="{BF76E357-0A68-416E-A2DE-48FCDFE46D2A}" srcOrd="0" destOrd="0" presId="urn:microsoft.com/office/officeart/2005/8/layout/radial1"/>
    <dgm:cxn modelId="{5256A70B-A88D-4C95-8B3F-7F0CAECCDD8B}" srcId="{CD0EC77C-0E95-49C8-A9A0-EF8D2033F081}" destId="{F18BA189-EA4B-4604-A9CA-3B3CBB071C71}" srcOrd="2" destOrd="0" parTransId="{6CBB369E-A081-4231-A988-CC22886E7A05}" sibTransId="{017FC649-613C-479C-B5CD-AC16828C4905}"/>
    <dgm:cxn modelId="{5C8F2DD4-142D-4C70-997D-C34FDF29DC5A}" srcId="{D4739456-2C49-4E65-ACE0-E188202A904F}" destId="{716961E1-4DB0-4504-80B3-C67B7CF85446}" srcOrd="1" destOrd="0" parTransId="{3774ADD6-C7CA-42B9-BFA8-D183D782C562}" sibTransId="{4ABD07B9-5F8C-43A3-B250-4ECC9C78DF63}"/>
    <dgm:cxn modelId="{C5B020BF-0910-44F1-8B01-577CB54B1C7E}" srcId="{CD0EC77C-0E95-49C8-A9A0-EF8D2033F081}" destId="{A4D8A40C-F85E-48C1-9DD0-8151152EB21E}" srcOrd="1" destOrd="0" parTransId="{A8DBF446-A96C-47F1-8488-ABAD039D5D0B}" sibTransId="{22A600EB-5006-48F6-8DE4-9A6FF0FE1990}"/>
    <dgm:cxn modelId="{AE448F0C-8CD3-4BDB-8436-6FEA5CFCEDF2}" srcId="{F18BA189-EA4B-4604-A9CA-3B3CBB071C71}" destId="{E860079F-6937-4FF7-961C-DCB97C8F231D}" srcOrd="0" destOrd="0" parTransId="{0F7D262A-EF9C-4F69-AD26-5DB20A90A68B}" sibTransId="{7A246949-0482-4C93-9493-53BAD99C2C83}"/>
    <dgm:cxn modelId="{ABD8B578-8EE9-4FE4-B08D-F5F5B749D2C3}" type="presOf" srcId="{CD0EC77C-0E95-49C8-A9A0-EF8D2033F081}" destId="{E624BD27-8BA0-423B-88BC-6DB4E1E908E1}" srcOrd="0" destOrd="0" presId="urn:microsoft.com/office/officeart/2005/8/layout/radial1"/>
    <dgm:cxn modelId="{FE00E1F0-6092-4726-A3B2-49EA00336084}" type="presOf" srcId="{3774ADD6-C7CA-42B9-BFA8-D183D782C562}" destId="{F2F44455-4E5C-4FD0-979F-A690B3900DEB}" srcOrd="1" destOrd="0" presId="urn:microsoft.com/office/officeart/2005/8/layout/radial1"/>
    <dgm:cxn modelId="{F49A1D51-11A6-4DE7-8CBD-43AD50A26D9C}" type="presOf" srcId="{F10C0EB5-7411-41FA-A9B0-037609499E29}" destId="{B06B060F-61B0-4A09-B667-A75F4A4EC2B8}" srcOrd="0" destOrd="0" presId="urn:microsoft.com/office/officeart/2005/8/layout/radial1"/>
    <dgm:cxn modelId="{8AA3AB67-385A-420B-93DF-A9C7CF7016C6}" srcId="{A4D8A40C-F85E-48C1-9DD0-8151152EB21E}" destId="{D130E0BC-674F-44F6-9335-F29FF342DA51}" srcOrd="1" destOrd="0" parTransId="{3FE8AF89-E002-48E7-9918-DCD7CFAE9AD3}" sibTransId="{E09394CA-EBB5-4C41-B1A3-B67EF54DD9D6}"/>
    <dgm:cxn modelId="{0853FBC5-952E-4953-B45A-F36B52F09AAC}" type="presOf" srcId="{716961E1-4DB0-4504-80B3-C67B7CF85446}" destId="{68193BA5-117C-435C-8A0F-FD802B4E0D5F}" srcOrd="0" destOrd="0" presId="urn:microsoft.com/office/officeart/2005/8/layout/radial1"/>
    <dgm:cxn modelId="{58A15BC5-8441-4118-8F24-E66241BFFE88}" srcId="{A4D8A40C-F85E-48C1-9DD0-8151152EB21E}" destId="{59948832-1C0D-4FD0-8795-16E11588D007}" srcOrd="0" destOrd="0" parTransId="{D49D625B-3D73-4C5A-AA50-48D99952F7AD}" sibTransId="{6246B930-1C72-43D7-B22B-28495A037E92}"/>
    <dgm:cxn modelId="{5CA1E8F8-9E50-425C-91F8-E6192127D05C}" srcId="{CD0EC77C-0E95-49C8-A9A0-EF8D2033F081}" destId="{D4739456-2C49-4E65-ACE0-E188202A904F}" srcOrd="0" destOrd="0" parTransId="{B4C2AB5E-45FF-400B-8BC0-061252BD2E47}" sibTransId="{8631DF9A-B503-4DC7-89BC-D615BCB5A3D0}"/>
    <dgm:cxn modelId="{307D3858-79DA-44A3-BCD6-C5378F357BB2}" srcId="{D4739456-2C49-4E65-ACE0-E188202A904F}" destId="{F10C0EB5-7411-41FA-A9B0-037609499E29}" srcOrd="0" destOrd="0" parTransId="{32B32A62-ED6A-4332-BAAA-453565DE6C9D}" sibTransId="{4279D353-99D3-4E08-B1C7-5EB7A990522F}"/>
    <dgm:cxn modelId="{DB535963-2D7F-4E79-9CF0-9371DFE4F2DC}" type="presParOf" srcId="{E624BD27-8BA0-423B-88BC-6DB4E1E908E1}" destId="{83BD92B4-C983-4299-8AD6-79081458A468}" srcOrd="0" destOrd="0" presId="urn:microsoft.com/office/officeart/2005/8/layout/radial1"/>
    <dgm:cxn modelId="{34CD2C66-F250-4523-997C-659454472FE9}" type="presParOf" srcId="{E624BD27-8BA0-423B-88BC-6DB4E1E908E1}" destId="{BF38F788-3CF6-4730-9D5A-28827F7F6404}" srcOrd="1" destOrd="0" presId="urn:microsoft.com/office/officeart/2005/8/layout/radial1"/>
    <dgm:cxn modelId="{139D8F11-A2C8-4148-A2F6-258CB7569F73}" type="presParOf" srcId="{BF38F788-3CF6-4730-9D5A-28827F7F6404}" destId="{4BC6F9B0-1B5A-4DC0-8ABD-7E4527B9F9B7}" srcOrd="0" destOrd="0" presId="urn:microsoft.com/office/officeart/2005/8/layout/radial1"/>
    <dgm:cxn modelId="{3BB7F6B5-8CFA-435A-8D9F-4863D8943E2F}" type="presParOf" srcId="{E624BD27-8BA0-423B-88BC-6DB4E1E908E1}" destId="{B06B060F-61B0-4A09-B667-A75F4A4EC2B8}" srcOrd="2" destOrd="0" presId="urn:microsoft.com/office/officeart/2005/8/layout/radial1"/>
    <dgm:cxn modelId="{7C25DD86-3D39-4BB6-BC9C-4B6385E01C3C}" type="presParOf" srcId="{E624BD27-8BA0-423B-88BC-6DB4E1E908E1}" destId="{BF76E357-0A68-416E-A2DE-48FCDFE46D2A}" srcOrd="3" destOrd="0" presId="urn:microsoft.com/office/officeart/2005/8/layout/radial1"/>
    <dgm:cxn modelId="{17C0CD3C-254E-4BA8-B099-7C2A7FD6D7EA}" type="presParOf" srcId="{BF76E357-0A68-416E-A2DE-48FCDFE46D2A}" destId="{F2F44455-4E5C-4FD0-979F-A690B3900DEB}" srcOrd="0" destOrd="0" presId="urn:microsoft.com/office/officeart/2005/8/layout/radial1"/>
    <dgm:cxn modelId="{7C6D8367-C58F-42CE-81F0-59435176DC44}" type="presParOf" srcId="{E624BD27-8BA0-423B-88BC-6DB4E1E908E1}" destId="{68193BA5-117C-435C-8A0F-FD802B4E0D5F}" srcOrd="4" destOrd="0" presId="urn:microsoft.com/office/officeart/2005/8/layout/radial1"/>
  </dgm:cxnLst>
  <dgm:bg>
    <a:noFill/>
    <a:effectLst>
      <a:outerShdw blurRad="101600" dist="88900" dir="2700000" algn="tl" rotWithShape="0">
        <a:schemeClr val="accent2">
          <a:alpha val="40000"/>
        </a:schemeClr>
      </a:outerShdw>
    </a:effectLst>
  </dgm:bg>
  <dgm:whole>
    <a:ln>
      <a:noFill/>
    </a:ln>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3.xml><?xml version="1.0" encoding="utf-8"?>
<dgm:dataModel xmlns:dgm="http://schemas.openxmlformats.org/drawingml/2006/diagram" xmlns:a="http://schemas.openxmlformats.org/drawingml/2006/main">
  <dgm:ptLst>
    <dgm:pt modelId="{110187B6-45BE-44D4-A1AE-DF6D933E4896}" type="doc">
      <dgm:prSet loTypeId="urn:microsoft.com/office/officeart/2005/8/layout/gear1" loCatId="relationship" qsTypeId="urn:microsoft.com/office/officeart/2005/8/quickstyle/simple1" qsCatId="simple" csTypeId="urn:microsoft.com/office/officeart/2005/8/colors/accent1_2" csCatId="accent1" phldr="1"/>
      <dgm:spPr/>
    </dgm:pt>
    <dgm:pt modelId="{05B2807B-C81E-4C4D-B77A-D0FFC901EC81}">
      <dgm:prSet phldrT="[Text]">
        <dgm:style>
          <a:lnRef idx="1">
            <a:schemeClr val="accent6"/>
          </a:lnRef>
          <a:fillRef idx="2">
            <a:schemeClr val="accent6"/>
          </a:fillRef>
          <a:effectRef idx="1">
            <a:schemeClr val="accent6"/>
          </a:effectRef>
          <a:fontRef idx="minor">
            <a:schemeClr val="dk1"/>
          </a:fontRef>
        </dgm:style>
      </dgm:prSet>
      <dgm:spPr/>
      <dgm:t>
        <a:bodyPr/>
        <a:lstStyle/>
        <a:p>
          <a:r>
            <a:rPr lang="es-CL" b="1" dirty="0" smtClean="0"/>
            <a:t>Se deriva el modelo</a:t>
          </a:r>
          <a:endParaRPr lang="en-US" b="1" dirty="0"/>
        </a:p>
      </dgm:t>
    </dgm:pt>
    <dgm:pt modelId="{9E1A9398-5294-4F1E-97EF-BB3ADF133769}" type="parTrans" cxnId="{988FFF72-EB1F-4372-83B2-A5562C9E2BD4}">
      <dgm:prSet/>
      <dgm:spPr/>
      <dgm:t>
        <a:bodyPr/>
        <a:lstStyle/>
        <a:p>
          <a:endParaRPr lang="en-US"/>
        </a:p>
      </dgm:t>
    </dgm:pt>
    <dgm:pt modelId="{F0FC6483-4223-4AF8-AE4A-45A5D146D9FD}" type="sibTrans" cxnId="{988FFF72-EB1F-4372-83B2-A5562C9E2BD4}">
      <dgm:prSet/>
      <dgm:spPr/>
      <dgm:t>
        <a:bodyPr/>
        <a:lstStyle/>
        <a:p>
          <a:endParaRPr lang="en-US"/>
        </a:p>
      </dgm:t>
    </dgm:pt>
    <dgm:pt modelId="{5831486D-9950-4495-9024-0761DFDC7616}" type="pres">
      <dgm:prSet presAssocID="{110187B6-45BE-44D4-A1AE-DF6D933E4896}" presName="composite" presStyleCnt="0">
        <dgm:presLayoutVars>
          <dgm:chMax val="3"/>
          <dgm:animLvl val="lvl"/>
          <dgm:resizeHandles val="exact"/>
        </dgm:presLayoutVars>
      </dgm:prSet>
      <dgm:spPr/>
    </dgm:pt>
    <dgm:pt modelId="{69670CFE-850C-487A-9071-DFF4297BD81E}" type="pres">
      <dgm:prSet presAssocID="{05B2807B-C81E-4C4D-B77A-D0FFC901EC81}" presName="gear1" presStyleLbl="node1" presStyleIdx="0" presStyleCnt="1">
        <dgm:presLayoutVars>
          <dgm:chMax val="1"/>
          <dgm:bulletEnabled val="1"/>
        </dgm:presLayoutVars>
      </dgm:prSet>
      <dgm:spPr/>
      <dgm:t>
        <a:bodyPr/>
        <a:lstStyle/>
        <a:p>
          <a:endParaRPr lang="en-US"/>
        </a:p>
      </dgm:t>
    </dgm:pt>
    <dgm:pt modelId="{F5BAFD4A-6A39-46F7-B4B8-D6E05BD25406}" type="pres">
      <dgm:prSet presAssocID="{05B2807B-C81E-4C4D-B77A-D0FFC901EC81}" presName="gear1srcNode" presStyleLbl="node1" presStyleIdx="0" presStyleCnt="1"/>
      <dgm:spPr/>
      <dgm:t>
        <a:bodyPr/>
        <a:lstStyle/>
        <a:p>
          <a:endParaRPr lang="en-US"/>
        </a:p>
      </dgm:t>
    </dgm:pt>
    <dgm:pt modelId="{6C224171-EDD3-4978-8538-6C93614FD06B}" type="pres">
      <dgm:prSet presAssocID="{05B2807B-C81E-4C4D-B77A-D0FFC901EC81}" presName="gear1dstNode" presStyleLbl="node1" presStyleIdx="0" presStyleCnt="1"/>
      <dgm:spPr/>
      <dgm:t>
        <a:bodyPr/>
        <a:lstStyle/>
        <a:p>
          <a:endParaRPr lang="en-US"/>
        </a:p>
      </dgm:t>
    </dgm:pt>
    <dgm:pt modelId="{B4819961-A18A-4013-BEEA-892C50C9BA8E}" type="pres">
      <dgm:prSet presAssocID="{F0FC6483-4223-4AF8-AE4A-45A5D146D9FD}" presName="connector1" presStyleLbl="sibTrans2D1" presStyleIdx="0" presStyleCnt="1"/>
      <dgm:spPr/>
      <dgm:t>
        <a:bodyPr/>
        <a:lstStyle/>
        <a:p>
          <a:endParaRPr lang="en-US"/>
        </a:p>
      </dgm:t>
    </dgm:pt>
  </dgm:ptLst>
  <dgm:cxnLst>
    <dgm:cxn modelId="{C9338EDD-30F7-4FF5-8F03-AD75001D6AF1}" type="presOf" srcId="{05B2807B-C81E-4C4D-B77A-D0FFC901EC81}" destId="{F5BAFD4A-6A39-46F7-B4B8-D6E05BD25406}" srcOrd="1" destOrd="0" presId="urn:microsoft.com/office/officeart/2005/8/layout/gear1"/>
    <dgm:cxn modelId="{641AB7E0-AF15-403C-A8F5-7C4BA6B5772A}" type="presOf" srcId="{110187B6-45BE-44D4-A1AE-DF6D933E4896}" destId="{5831486D-9950-4495-9024-0761DFDC7616}" srcOrd="0" destOrd="0" presId="urn:microsoft.com/office/officeart/2005/8/layout/gear1"/>
    <dgm:cxn modelId="{8C4ABD6A-3EA3-4DDF-9C76-495E6BB74E85}" type="presOf" srcId="{05B2807B-C81E-4C4D-B77A-D0FFC901EC81}" destId="{69670CFE-850C-487A-9071-DFF4297BD81E}" srcOrd="0" destOrd="0" presId="urn:microsoft.com/office/officeart/2005/8/layout/gear1"/>
    <dgm:cxn modelId="{988FFF72-EB1F-4372-83B2-A5562C9E2BD4}" srcId="{110187B6-45BE-44D4-A1AE-DF6D933E4896}" destId="{05B2807B-C81E-4C4D-B77A-D0FFC901EC81}" srcOrd="0" destOrd="0" parTransId="{9E1A9398-5294-4F1E-97EF-BB3ADF133769}" sibTransId="{F0FC6483-4223-4AF8-AE4A-45A5D146D9FD}"/>
    <dgm:cxn modelId="{2F865F57-6B68-4EC0-BB93-7D8CD9910293}" type="presOf" srcId="{05B2807B-C81E-4C4D-B77A-D0FFC901EC81}" destId="{6C224171-EDD3-4978-8538-6C93614FD06B}" srcOrd="2" destOrd="0" presId="urn:microsoft.com/office/officeart/2005/8/layout/gear1"/>
    <dgm:cxn modelId="{20F5D471-8614-42A0-9E53-8795808E50C0}" type="presOf" srcId="{F0FC6483-4223-4AF8-AE4A-45A5D146D9FD}" destId="{B4819961-A18A-4013-BEEA-892C50C9BA8E}" srcOrd="0" destOrd="0" presId="urn:microsoft.com/office/officeart/2005/8/layout/gear1"/>
    <dgm:cxn modelId="{68C09565-DB6C-4C41-B1E7-7284EB9DD5D3}" type="presParOf" srcId="{5831486D-9950-4495-9024-0761DFDC7616}" destId="{69670CFE-850C-487A-9071-DFF4297BD81E}" srcOrd="0" destOrd="0" presId="urn:microsoft.com/office/officeart/2005/8/layout/gear1"/>
    <dgm:cxn modelId="{808E93D1-FB4C-4075-8BCA-5EE65C2CD9A6}" type="presParOf" srcId="{5831486D-9950-4495-9024-0761DFDC7616}" destId="{F5BAFD4A-6A39-46F7-B4B8-D6E05BD25406}" srcOrd="1" destOrd="0" presId="urn:microsoft.com/office/officeart/2005/8/layout/gear1"/>
    <dgm:cxn modelId="{4F43B578-2AC4-484B-9B12-D6FB7F1EF2C9}" type="presParOf" srcId="{5831486D-9950-4495-9024-0761DFDC7616}" destId="{6C224171-EDD3-4978-8538-6C93614FD06B}" srcOrd="2" destOrd="0" presId="urn:microsoft.com/office/officeart/2005/8/layout/gear1"/>
    <dgm:cxn modelId="{ACAF27C2-3CF5-4755-BE77-BBE1CD1B6D46}" type="presParOf" srcId="{5831486D-9950-4495-9024-0761DFDC7616}" destId="{B4819961-A18A-4013-BEEA-892C50C9BA8E}" srcOrd="3" destOrd="0" presId="urn:microsoft.com/office/officeart/2005/8/layout/gear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C40F69-20AB-43BF-BE2F-DCFEEC437A04}">
      <dsp:nvSpPr>
        <dsp:cNvPr id="0" name=""/>
        <dsp:cNvSpPr/>
      </dsp:nvSpPr>
      <dsp:spPr>
        <a:xfrm>
          <a:off x="754379" y="0"/>
          <a:ext cx="8549640" cy="3949700"/>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F634056-3FD1-48B2-9C6B-F9B54DCFCE67}">
      <dsp:nvSpPr>
        <dsp:cNvPr id="0" name=""/>
        <dsp:cNvSpPr/>
      </dsp:nvSpPr>
      <dsp:spPr>
        <a:xfrm>
          <a:off x="5034" y="1184910"/>
          <a:ext cx="2421284" cy="157988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US" sz="2100" kern="1200" smtClean="0"/>
            <a:t>Procesar Datos.</a:t>
          </a:r>
          <a:endParaRPr lang="en-US" sz="2100" kern="1200"/>
        </a:p>
      </dsp:txBody>
      <dsp:txXfrm>
        <a:off x="82157" y="1262033"/>
        <a:ext cx="2267038" cy="1425634"/>
      </dsp:txXfrm>
    </dsp:sp>
    <dsp:sp modelId="{2B9B4157-531B-4DE2-8106-AFC1940053DD}">
      <dsp:nvSpPr>
        <dsp:cNvPr id="0" name=""/>
        <dsp:cNvSpPr/>
      </dsp:nvSpPr>
      <dsp:spPr>
        <a:xfrm>
          <a:off x="2547383" y="1184910"/>
          <a:ext cx="2421284" cy="157988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US" sz="2100" kern="1200" smtClean="0"/>
            <a:t>Visualizar.</a:t>
          </a:r>
          <a:endParaRPr lang="en-US" sz="2100" kern="1200"/>
        </a:p>
      </dsp:txBody>
      <dsp:txXfrm>
        <a:off x="2624506" y="1262033"/>
        <a:ext cx="2267038" cy="1425634"/>
      </dsp:txXfrm>
    </dsp:sp>
    <dsp:sp modelId="{0B895FBE-955B-449E-A6AC-839895FD82B8}">
      <dsp:nvSpPr>
        <dsp:cNvPr id="0" name=""/>
        <dsp:cNvSpPr/>
      </dsp:nvSpPr>
      <dsp:spPr>
        <a:xfrm>
          <a:off x="5089732" y="1184910"/>
          <a:ext cx="2421284" cy="157988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US" sz="2100" kern="1200" smtClean="0"/>
            <a:t>Aplicar Algoritmo de Machine Learning.</a:t>
          </a:r>
          <a:endParaRPr lang="en-US" sz="2100" kern="1200"/>
        </a:p>
      </dsp:txBody>
      <dsp:txXfrm>
        <a:off x="5166855" y="1262033"/>
        <a:ext cx="2267038" cy="1425634"/>
      </dsp:txXfrm>
    </dsp:sp>
    <dsp:sp modelId="{6208F263-A013-4996-BCBE-DD859FAE554F}">
      <dsp:nvSpPr>
        <dsp:cNvPr id="0" name=""/>
        <dsp:cNvSpPr/>
      </dsp:nvSpPr>
      <dsp:spPr>
        <a:xfrm>
          <a:off x="7632081" y="1184910"/>
          <a:ext cx="2421284" cy="157988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US" sz="2100" kern="1200" smtClean="0"/>
            <a:t>Consumir el modelo en una aplicación.</a:t>
          </a:r>
          <a:endParaRPr lang="en-US" sz="2100" kern="1200"/>
        </a:p>
      </dsp:txBody>
      <dsp:txXfrm>
        <a:off x="7709204" y="1262033"/>
        <a:ext cx="2267038" cy="142563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BD92B4-C983-4299-8AD6-79081458A468}">
      <dsp:nvSpPr>
        <dsp:cNvPr id="0" name=""/>
        <dsp:cNvSpPr/>
      </dsp:nvSpPr>
      <dsp:spPr>
        <a:xfrm>
          <a:off x="0" y="1683195"/>
          <a:ext cx="1244075" cy="1244075"/>
        </a:xfrm>
        <a:prstGeom prst="ellipse">
          <a:avLst/>
        </a:prstGeom>
        <a:solidFill>
          <a:srgbClr val="629DD1"/>
        </a:solidFill>
        <a:ln>
          <a:solidFill>
            <a:srgbClr val="629DD1"/>
          </a:solidFill>
        </a:ln>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s-CL" sz="1400" kern="1200" dirty="0" smtClean="0"/>
            <a:t>Total categorías de </a:t>
          </a:r>
          <a:r>
            <a:rPr lang="es-CL" sz="1400" b="1" kern="1200" dirty="0" smtClean="0"/>
            <a:t>Y</a:t>
          </a:r>
          <a:endParaRPr lang="en-US" sz="1400" b="1" kern="1200" dirty="0"/>
        </a:p>
      </dsp:txBody>
      <dsp:txXfrm>
        <a:off x="182191" y="1865386"/>
        <a:ext cx="879693" cy="879693"/>
      </dsp:txXfrm>
    </dsp:sp>
    <dsp:sp modelId="{BF38F788-3CF6-4730-9D5A-28827F7F6404}">
      <dsp:nvSpPr>
        <dsp:cNvPr id="0" name=""/>
        <dsp:cNvSpPr/>
      </dsp:nvSpPr>
      <dsp:spPr>
        <a:xfrm rot="20753604">
          <a:off x="1189646" y="1845201"/>
          <a:ext cx="2365746" cy="40253"/>
        </a:xfrm>
        <a:custGeom>
          <a:avLst/>
          <a:gdLst/>
          <a:ahLst/>
          <a:cxnLst/>
          <a:rect l="0" t="0" r="0" b="0"/>
          <a:pathLst>
            <a:path>
              <a:moveTo>
                <a:pt x="0" y="20126"/>
              </a:moveTo>
              <a:lnTo>
                <a:pt x="818769" y="20126"/>
              </a:lnTo>
            </a:path>
            <a:path>
              <a:moveTo>
                <a:pt x="1546976" y="20126"/>
              </a:moveTo>
              <a:lnTo>
                <a:pt x="2365746" y="20126"/>
              </a:lnTo>
            </a:path>
          </a:pathLst>
        </a:custGeom>
        <a:noFill/>
        <a:ln w="15875" cap="flat" cmpd="sng" algn="ctr">
          <a:solidFill>
            <a:srgbClr val="629DD1"/>
          </a:solidFill>
          <a:prstDash val="solid"/>
          <a:tailEnd type="arrow"/>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533400">
            <a:lnSpc>
              <a:spcPct val="90000"/>
            </a:lnSpc>
            <a:spcBef>
              <a:spcPct val="0"/>
            </a:spcBef>
            <a:spcAft>
              <a:spcPct val="35000"/>
            </a:spcAft>
          </a:pPr>
          <a:r>
            <a:rPr lang="es-CL" sz="1200" kern="1200" dirty="0" smtClean="0"/>
            <a:t>Dos clases</a:t>
          </a:r>
          <a:endParaRPr lang="en-US" sz="1200" kern="1200" dirty="0"/>
        </a:p>
      </dsp:txBody>
      <dsp:txXfrm>
        <a:off x="2008416" y="1771068"/>
        <a:ext cx="728206" cy="188520"/>
      </dsp:txXfrm>
    </dsp:sp>
    <dsp:sp modelId="{B06B060F-61B0-4A09-B667-A75F4A4EC2B8}">
      <dsp:nvSpPr>
        <dsp:cNvPr id="0" name=""/>
        <dsp:cNvSpPr/>
      </dsp:nvSpPr>
      <dsp:spPr>
        <a:xfrm>
          <a:off x="3500963" y="803385"/>
          <a:ext cx="1244075" cy="1244075"/>
        </a:xfrm>
        <a:prstGeom prst="ellipse">
          <a:avLst/>
        </a:prstGeom>
        <a:solidFill>
          <a:srgbClr val="629DD1"/>
        </a:solidFill>
        <a:ln>
          <a:solidFill>
            <a:srgbClr val="629DD1"/>
          </a:solidFill>
        </a:ln>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s-CL" sz="1200" kern="1200" dirty="0" smtClean="0"/>
            <a:t>Clasificación binaria</a:t>
          </a:r>
          <a:endParaRPr lang="en-US" sz="1200" kern="1200" dirty="0"/>
        </a:p>
      </dsp:txBody>
      <dsp:txXfrm>
        <a:off x="3683154" y="985576"/>
        <a:ext cx="879693" cy="879693"/>
      </dsp:txXfrm>
    </dsp:sp>
    <dsp:sp modelId="{BF76E357-0A68-416E-A2DE-48FCDFE46D2A}">
      <dsp:nvSpPr>
        <dsp:cNvPr id="0" name=""/>
        <dsp:cNvSpPr/>
      </dsp:nvSpPr>
      <dsp:spPr>
        <a:xfrm rot="697108">
          <a:off x="1207459" y="2645015"/>
          <a:ext cx="2330107" cy="40253"/>
        </a:xfrm>
        <a:custGeom>
          <a:avLst/>
          <a:gdLst/>
          <a:ahLst/>
          <a:cxnLst/>
          <a:rect l="0" t="0" r="0" b="0"/>
          <a:pathLst>
            <a:path>
              <a:moveTo>
                <a:pt x="0" y="20126"/>
              </a:moveTo>
              <a:lnTo>
                <a:pt x="533376" y="20126"/>
              </a:lnTo>
            </a:path>
            <a:path>
              <a:moveTo>
                <a:pt x="1796731" y="20126"/>
              </a:moveTo>
              <a:lnTo>
                <a:pt x="2330107" y="20126"/>
              </a:lnTo>
            </a:path>
          </a:pathLst>
        </a:custGeom>
        <a:noFill/>
        <a:ln w="15875" cap="flat" cmpd="sng" algn="ctr">
          <a:solidFill>
            <a:srgbClr val="629DD1"/>
          </a:solidFill>
          <a:prstDash val="solid"/>
          <a:tailEnd type="arrow"/>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533400">
            <a:lnSpc>
              <a:spcPct val="90000"/>
            </a:lnSpc>
            <a:spcBef>
              <a:spcPct val="0"/>
            </a:spcBef>
            <a:spcAft>
              <a:spcPct val="35000"/>
            </a:spcAft>
          </a:pPr>
          <a:r>
            <a:rPr lang="es-CL" sz="1200" kern="1200" dirty="0" smtClean="0"/>
            <a:t>Más de dos clases</a:t>
          </a:r>
          <a:endParaRPr lang="en-US" sz="1200" kern="1200" dirty="0"/>
        </a:p>
      </dsp:txBody>
      <dsp:txXfrm>
        <a:off x="1740835" y="2572301"/>
        <a:ext cx="1263355" cy="185680"/>
      </dsp:txXfrm>
    </dsp:sp>
    <dsp:sp modelId="{68193BA5-117C-435C-8A0F-FD802B4E0D5F}">
      <dsp:nvSpPr>
        <dsp:cNvPr id="0" name=""/>
        <dsp:cNvSpPr/>
      </dsp:nvSpPr>
      <dsp:spPr>
        <a:xfrm>
          <a:off x="3500949" y="2403012"/>
          <a:ext cx="1244075" cy="1244075"/>
        </a:xfrm>
        <a:prstGeom prst="ellipse">
          <a:avLst/>
        </a:prstGeom>
        <a:solidFill>
          <a:srgbClr val="629DD1"/>
        </a:solidFill>
        <a:ln>
          <a:solidFill>
            <a:srgbClr val="629DD1"/>
          </a:solidFill>
        </a:ln>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s-CL" sz="1200" kern="1200" dirty="0" smtClean="0"/>
            <a:t>Clasificación </a:t>
          </a:r>
          <a:r>
            <a:rPr lang="es-CL" sz="1200" kern="1200" dirty="0" err="1" smtClean="0"/>
            <a:t>multiclase</a:t>
          </a:r>
          <a:endParaRPr lang="en-US" sz="1200" kern="1200" dirty="0"/>
        </a:p>
      </dsp:txBody>
      <dsp:txXfrm>
        <a:off x="3683140" y="2585203"/>
        <a:ext cx="879693" cy="87969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670CFE-850C-487A-9071-DFF4297BD81E}">
      <dsp:nvSpPr>
        <dsp:cNvPr id="0" name=""/>
        <dsp:cNvSpPr/>
      </dsp:nvSpPr>
      <dsp:spPr>
        <a:xfrm>
          <a:off x="1184537" y="723754"/>
          <a:ext cx="1592260" cy="1592260"/>
        </a:xfrm>
        <a:prstGeom prst="gear9">
          <a:avLst/>
        </a:prstGeom>
        <a:gradFill rotWithShape="1">
          <a:gsLst>
            <a:gs pos="0">
              <a:schemeClr val="accent6">
                <a:tint val="65000"/>
                <a:shade val="92000"/>
                <a:satMod val="130000"/>
              </a:schemeClr>
            </a:gs>
            <a:gs pos="45000">
              <a:schemeClr val="accent6">
                <a:tint val="60000"/>
                <a:shade val="99000"/>
                <a:satMod val="120000"/>
              </a:schemeClr>
            </a:gs>
            <a:gs pos="100000">
              <a:schemeClr val="accent6">
                <a:tint val="55000"/>
                <a:satMod val="140000"/>
              </a:schemeClr>
            </a:gs>
          </a:gsLst>
          <a:path path="circle">
            <a:fillToRect l="100000" t="100000" r="100000" b="100000"/>
          </a:path>
        </a:gradFill>
        <a:ln w="12700" cap="flat" cmpd="sng" algn="ctr">
          <a:solidFill>
            <a:schemeClr val="accent6"/>
          </a:solidFill>
          <a:prstDash val="solid"/>
        </a:ln>
        <a:effectLst/>
      </dsp:spPr>
      <dsp:style>
        <a:lnRef idx="1">
          <a:schemeClr val="accent6"/>
        </a:lnRef>
        <a:fillRef idx="2">
          <a:schemeClr val="accent6"/>
        </a:fillRef>
        <a:effectRef idx="1">
          <a:schemeClr val="accent6"/>
        </a:effectRef>
        <a:fontRef idx="minor">
          <a:schemeClr val="dk1"/>
        </a:fontRef>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es-CL" sz="1600" b="1" kern="1200" dirty="0" smtClean="0"/>
            <a:t>Se deriva el modelo</a:t>
          </a:r>
          <a:endParaRPr lang="en-US" sz="1600" b="1" kern="1200" dirty="0"/>
        </a:p>
      </dsp:txBody>
      <dsp:txXfrm>
        <a:off x="1504652" y="1096733"/>
        <a:ext cx="952030" cy="818455"/>
      </dsp:txXfrm>
    </dsp:sp>
    <dsp:sp modelId="{B4819961-A18A-4013-BEEA-892C50C9BA8E}">
      <dsp:nvSpPr>
        <dsp:cNvPr id="0" name=""/>
        <dsp:cNvSpPr/>
      </dsp:nvSpPr>
      <dsp:spPr>
        <a:xfrm>
          <a:off x="1226906" y="469426"/>
          <a:ext cx="1958480" cy="1958480"/>
        </a:xfrm>
        <a:prstGeom prst="circularArrow">
          <a:avLst>
            <a:gd name="adj1" fmla="val 4878"/>
            <a:gd name="adj2" fmla="val 312630"/>
            <a:gd name="adj3" fmla="val 3023442"/>
            <a:gd name="adj4" fmla="val 15391954"/>
            <a:gd name="adj5" fmla="val 5691"/>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radial1">
  <dgm:title val=""/>
  <dgm:desc val=""/>
  <dgm:catLst>
    <dgm:cat type="relationship" pri="22000"/>
    <dgm:cat type="cycle" pri="10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node" refType="w" refFor="ch" refForName="centerShape" op="equ"/>
      <dgm:constr type="sp" refType="w" refFor="ch" refForName="node" fact="0.3"/>
      <dgm:constr type="sibSp" refType="w" refFor="ch" refForName="node" fact="0.3"/>
      <dgm:constr type="primFontSz" for="ch" forName="centerShape" val="65"/>
      <dgm:constr type="primFontSz" for="des" forName="node" op="equ" val="65"/>
      <dgm:constr type="primFontSz" for="des" forName="connTx" val="55"/>
      <dgm:constr type="primFontSz" for="des" forName="connTx" refType="primFontSz" refFor="ch" refForName="centerShape" op="lte" fact="0.8"/>
    </dgm:constrLst>
    <dgm:ruleLst/>
    <dgm:forEach name="Name6"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name="Name7" axis="ch">
        <dgm:forEach name="Name8" axis="self" ptType="parTrans">
          <dgm:layoutNode name="Name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connDist"/>
              <dgm:constr type="userA" for="ch" refType="connDist"/>
              <dgm:constr type="w" val="1"/>
              <dgm:constr type="h" val="5"/>
              <dgm:constr type="begPad"/>
              <dgm:constr type="endPad"/>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w" val="NaN" fact="0.8" max="NaN"/>
                <dgm:rule type="h" val="NaN" fact="1" max="NaN"/>
                <dgm:rule type="primFontSz" val="5" fact="NaN" max="NaN"/>
              </dgm:ruleLst>
            </dgm:layoutNode>
          </dgm:layoutNode>
        </dgm:forEach>
        <dgm:forEach name="Name10"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419"/>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22A4B59-A5B5-4D7C-998E-C7F3F6CB5150}" type="datetimeFigureOut">
              <a:rPr lang="es-419" smtClean="0"/>
              <a:t>19/11/2018</a:t>
            </a:fld>
            <a:endParaRPr lang="es-419"/>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419"/>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419"/>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419"/>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240708A-875F-4CD0-AD05-D32C6ED06C4D}" type="slidenum">
              <a:rPr lang="es-419" smtClean="0"/>
              <a:t>‹Nº›</a:t>
            </a:fld>
            <a:endParaRPr lang="es-419"/>
          </a:p>
        </p:txBody>
      </p:sp>
    </p:spTree>
    <p:extLst>
      <p:ext uri="{BB962C8B-B14F-4D97-AF65-F5344CB8AC3E}">
        <p14:creationId xmlns:p14="http://schemas.microsoft.com/office/powerpoint/2010/main" val="32341784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-Abstraction: </a:t>
            </a:r>
            <a:r>
              <a:rPr lang="en-US" sz="1200" b="0" i="0" u="none" strike="noStrike" kern="1200" baseline="0" dirty="0" err="1" smtClean="0">
                <a:solidFill>
                  <a:schemeClr val="tx1"/>
                </a:solidFill>
                <a:latin typeface="+mn-lt"/>
                <a:ea typeface="+mn-ea"/>
                <a:cs typeface="+mn-cs"/>
              </a:rPr>
              <a:t>Darle</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significado</a:t>
            </a:r>
            <a:r>
              <a:rPr lang="en-US" sz="1200" b="0" i="0" u="none" strike="noStrike" kern="1200" baseline="0" dirty="0" smtClean="0">
                <a:solidFill>
                  <a:schemeClr val="tx1"/>
                </a:solidFill>
                <a:latin typeface="+mn-lt"/>
                <a:ea typeface="+mn-ea"/>
                <a:cs typeface="+mn-cs"/>
              </a:rPr>
              <a:t> a </a:t>
            </a:r>
            <a:r>
              <a:rPr lang="en-US" sz="1200" b="0" i="0" u="none" strike="noStrike" kern="1200" baseline="0" dirty="0" err="1" smtClean="0">
                <a:solidFill>
                  <a:schemeClr val="tx1"/>
                </a:solidFill>
                <a:latin typeface="+mn-lt"/>
                <a:ea typeface="+mn-ea"/>
                <a:cs typeface="+mn-cs"/>
              </a:rPr>
              <a:t>los</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datos</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ejemplo</a:t>
            </a:r>
            <a:r>
              <a:rPr lang="en-US" sz="1200" b="0" i="0" u="none" strike="noStrike" kern="1200" baseline="0" dirty="0" smtClean="0">
                <a:solidFill>
                  <a:schemeClr val="tx1"/>
                </a:solidFill>
                <a:latin typeface="+mn-lt"/>
                <a:ea typeface="+mn-ea"/>
                <a:cs typeface="+mn-cs"/>
              </a:rPr>
              <a:t> de la </a:t>
            </a:r>
            <a:r>
              <a:rPr lang="en-US" sz="1200" b="0" i="0" u="none" strike="noStrike" kern="1200" baseline="0" dirty="0" err="1" smtClean="0">
                <a:solidFill>
                  <a:schemeClr val="tx1"/>
                </a:solidFill>
                <a:latin typeface="+mn-lt"/>
                <a:ea typeface="+mn-ea"/>
                <a:cs typeface="+mn-cs"/>
              </a:rPr>
              <a:t>pipa</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Conecta</a:t>
            </a:r>
            <a:r>
              <a:rPr lang="en-US" sz="1200" b="0" i="0" u="none" strike="noStrike" kern="1200" baseline="0" dirty="0" smtClean="0">
                <a:solidFill>
                  <a:schemeClr val="tx1"/>
                </a:solidFill>
                <a:latin typeface="+mn-lt"/>
                <a:ea typeface="+mn-ea"/>
                <a:cs typeface="+mn-cs"/>
              </a:rPr>
              <a:t> la </a:t>
            </a:r>
            <a:r>
              <a:rPr lang="en-US" sz="1200" b="0" i="0" u="none" strike="noStrike" kern="1200" baseline="0" dirty="0" err="1" smtClean="0">
                <a:solidFill>
                  <a:schemeClr val="tx1"/>
                </a:solidFill>
                <a:latin typeface="+mn-lt"/>
                <a:ea typeface="+mn-ea"/>
                <a:cs typeface="+mn-cs"/>
              </a:rPr>
              <a:t>imegen</a:t>
            </a:r>
            <a:r>
              <a:rPr lang="en-US" sz="1200" b="0" i="0" u="none" strike="noStrike" kern="1200" baseline="0" dirty="0" smtClean="0">
                <a:solidFill>
                  <a:schemeClr val="tx1"/>
                </a:solidFill>
                <a:latin typeface="+mn-lt"/>
                <a:ea typeface="+mn-ea"/>
                <a:cs typeface="+mn-cs"/>
              </a:rPr>
              <a:t> con la “idea” y </a:t>
            </a:r>
            <a:r>
              <a:rPr lang="en-US" sz="1200" b="0" i="0" u="none" strike="noStrike" kern="1200" baseline="0" dirty="0" err="1" smtClean="0">
                <a:solidFill>
                  <a:schemeClr val="tx1"/>
                </a:solidFill>
                <a:latin typeface="+mn-lt"/>
                <a:ea typeface="+mn-ea"/>
                <a:cs typeface="+mn-cs"/>
              </a:rPr>
              <a:t>luego</a:t>
            </a:r>
            <a:r>
              <a:rPr lang="en-US" sz="1200" b="0" i="0" u="none" strike="noStrike" kern="1200" baseline="0" dirty="0" smtClean="0">
                <a:solidFill>
                  <a:schemeClr val="tx1"/>
                </a:solidFill>
                <a:latin typeface="+mn-lt"/>
                <a:ea typeface="+mn-ea"/>
                <a:cs typeface="+mn-cs"/>
              </a:rPr>
              <a:t> se produce la </a:t>
            </a:r>
            <a:r>
              <a:rPr lang="en-US" sz="1200" b="0" i="0" u="none" strike="noStrike" kern="1200" baseline="0" dirty="0" err="1" smtClean="0">
                <a:solidFill>
                  <a:schemeClr val="tx1"/>
                </a:solidFill>
                <a:latin typeface="+mn-lt"/>
                <a:ea typeface="+mn-ea"/>
                <a:cs typeface="+mn-cs"/>
              </a:rPr>
              <a:t>representación</a:t>
            </a:r>
            <a:r>
              <a:rPr lang="en-US" sz="1200" b="0" i="0" u="none" strike="noStrike" kern="1200" baseline="0" dirty="0" smtClean="0">
                <a:solidFill>
                  <a:schemeClr val="tx1"/>
                </a:solidFill>
                <a:latin typeface="+mn-lt"/>
                <a:ea typeface="+mn-ea"/>
                <a:cs typeface="+mn-cs"/>
              </a:rPr>
              <a:t> del </a:t>
            </a:r>
            <a:r>
              <a:rPr lang="en-US" sz="1200" b="0" i="0" u="none" strike="noStrike" kern="1200" baseline="0" dirty="0" err="1" smtClean="0">
                <a:solidFill>
                  <a:schemeClr val="tx1"/>
                </a:solidFill>
                <a:latin typeface="+mn-lt"/>
                <a:ea typeface="+mn-ea"/>
                <a:cs typeface="+mn-cs"/>
              </a:rPr>
              <a:t>conocimiento</a:t>
            </a:r>
            <a:r>
              <a:rPr lang="en-US" sz="1200" b="0" i="0" u="none" strike="noStrike" kern="1200" baseline="0" dirty="0" smtClean="0">
                <a:solidFill>
                  <a:schemeClr val="tx1"/>
                </a:solidFill>
                <a:latin typeface="+mn-lt"/>
                <a:ea typeface="+mn-ea"/>
                <a:cs typeface="+mn-cs"/>
              </a:rPr>
              <a:t>.</a:t>
            </a:r>
          </a:p>
          <a:p>
            <a:r>
              <a:rPr lang="es-CL" sz="1200" b="0" i="0" u="none" strike="noStrike" kern="1200" baseline="0" dirty="0" smtClean="0">
                <a:solidFill>
                  <a:schemeClr val="tx1"/>
                </a:solidFill>
                <a:latin typeface="+mn-lt"/>
                <a:ea typeface="+mn-ea"/>
                <a:cs typeface="+mn-cs"/>
              </a:rPr>
              <a:t/>
            </a:r>
            <a:br>
              <a:rPr lang="es-CL" sz="1200" b="0" i="0" u="none" strike="noStrike" kern="1200" baseline="0" dirty="0" smtClean="0">
                <a:solidFill>
                  <a:schemeClr val="tx1"/>
                </a:solidFill>
                <a:latin typeface="+mn-lt"/>
                <a:ea typeface="+mn-ea"/>
                <a:cs typeface="+mn-cs"/>
              </a:rPr>
            </a:br>
            <a:r>
              <a:rPr lang="es-CL" sz="1200" b="0" i="0" u="none" strike="noStrike" kern="1200" baseline="0" dirty="0" smtClean="0">
                <a:solidFill>
                  <a:schemeClr val="tx1"/>
                </a:solidFill>
                <a:latin typeface="+mn-lt"/>
                <a:ea typeface="+mn-ea"/>
                <a:cs typeface="+mn-cs"/>
              </a:rPr>
              <a:t>Tal abstracción </a:t>
            </a:r>
            <a:r>
              <a:rPr lang="es-CL" sz="1200" b="0" i="0" u="none" strike="noStrike" kern="1200" baseline="0" dirty="0" smtClean="0">
                <a:solidFill>
                  <a:schemeClr val="tx1"/>
                </a:solidFill>
                <a:latin typeface="+mn-lt"/>
                <a:ea typeface="+mn-ea"/>
                <a:cs typeface="+mn-cs"/>
                <a:sym typeface="Wingdings" panose="05000000000000000000" pitchFamily="2" charset="2"/>
              </a:rPr>
              <a:t></a:t>
            </a:r>
            <a:r>
              <a:rPr lang="en-US" sz="1200" b="0" i="0" u="none" strike="noStrike" kern="1200" baseline="0" dirty="0" smtClean="0">
                <a:solidFill>
                  <a:schemeClr val="tx1"/>
                </a:solidFill>
                <a:latin typeface="+mn-lt"/>
                <a:ea typeface="+mn-ea"/>
                <a:cs typeface="+mn-cs"/>
              </a:rPr>
              <a:t>Mathematical equations</a:t>
            </a:r>
          </a:p>
          <a:p>
            <a:r>
              <a:rPr lang="en-US" sz="1200" b="0" i="0" u="none" strike="noStrike" kern="1200" baseline="0" dirty="0" smtClean="0">
                <a:solidFill>
                  <a:schemeClr val="tx1"/>
                </a:solidFill>
                <a:latin typeface="+mn-lt"/>
                <a:ea typeface="+mn-ea"/>
                <a:cs typeface="+mn-cs"/>
              </a:rPr>
              <a:t>• Relational diagrams such as trees and graphs</a:t>
            </a:r>
          </a:p>
          <a:p>
            <a:r>
              <a:rPr lang="en-US" sz="1200" b="0" i="0" u="none" strike="noStrike" kern="1200" baseline="0" dirty="0" smtClean="0">
                <a:solidFill>
                  <a:schemeClr val="tx1"/>
                </a:solidFill>
                <a:latin typeface="+mn-lt"/>
                <a:ea typeface="+mn-ea"/>
                <a:cs typeface="+mn-cs"/>
              </a:rPr>
              <a:t>• Logical if/else rules</a:t>
            </a:r>
          </a:p>
          <a:p>
            <a:r>
              <a:rPr lang="en-US" sz="1200" b="0" i="0" u="none" strike="noStrike" kern="1200" baseline="0" dirty="0" smtClean="0">
                <a:solidFill>
                  <a:schemeClr val="tx1"/>
                </a:solidFill>
                <a:latin typeface="+mn-lt"/>
                <a:ea typeface="+mn-ea"/>
                <a:cs typeface="+mn-cs"/>
              </a:rPr>
              <a:t>• Groupings of data known as clusters</a:t>
            </a:r>
          </a:p>
          <a:p>
            <a:r>
              <a:rPr lang="es-CL" sz="1200" b="0" i="0" u="none" strike="noStrike" kern="1200" baseline="0" dirty="0" smtClean="0">
                <a:solidFill>
                  <a:schemeClr val="tx1"/>
                </a:solidFill>
                <a:latin typeface="+mn-lt"/>
                <a:ea typeface="+mn-ea"/>
                <a:cs typeface="+mn-cs"/>
              </a:rPr>
              <a:t>-</a:t>
            </a:r>
            <a:r>
              <a:rPr lang="en-US" sz="1200" b="0" i="0" u="none" strike="noStrike" kern="1200" baseline="0" dirty="0" smtClean="0">
                <a:solidFill>
                  <a:schemeClr val="tx1"/>
                </a:solidFill>
                <a:latin typeface="+mn-lt"/>
                <a:ea typeface="+mn-ea"/>
                <a:cs typeface="+mn-cs"/>
              </a:rPr>
              <a:t>The term </a:t>
            </a:r>
            <a:r>
              <a:rPr lang="en-US" sz="1200" b="1" i="0" u="none" strike="noStrike" kern="1200" baseline="0" dirty="0" smtClean="0">
                <a:solidFill>
                  <a:schemeClr val="tx1"/>
                </a:solidFill>
                <a:latin typeface="+mn-lt"/>
                <a:ea typeface="+mn-ea"/>
                <a:cs typeface="+mn-cs"/>
              </a:rPr>
              <a:t>generalization </a:t>
            </a:r>
            <a:r>
              <a:rPr lang="en-US" sz="1200" b="0" i="0" u="none" strike="noStrike" kern="1200" baseline="0" dirty="0" smtClean="0">
                <a:solidFill>
                  <a:schemeClr val="tx1"/>
                </a:solidFill>
                <a:latin typeface="+mn-lt"/>
                <a:ea typeface="+mn-ea"/>
                <a:cs typeface="+mn-cs"/>
              </a:rPr>
              <a:t>describes the process of turning abstracted knowledge</a:t>
            </a:r>
          </a:p>
          <a:p>
            <a:r>
              <a:rPr lang="en-US" sz="1200" b="0" i="0" u="none" strike="noStrike" kern="1200" baseline="0" dirty="0" smtClean="0">
                <a:solidFill>
                  <a:schemeClr val="tx1"/>
                </a:solidFill>
                <a:latin typeface="+mn-lt"/>
                <a:ea typeface="+mn-ea"/>
                <a:cs typeface="+mn-cs"/>
              </a:rPr>
              <a:t>into a form that can be utilized for future action, on tasks that are similar, but not</a:t>
            </a:r>
          </a:p>
          <a:p>
            <a:r>
              <a:rPr lang="en-US" sz="1200" b="0" i="0" u="none" strike="noStrike" kern="1200" baseline="0" dirty="0" smtClean="0">
                <a:solidFill>
                  <a:schemeClr val="tx1"/>
                </a:solidFill>
                <a:latin typeface="+mn-lt"/>
                <a:ea typeface="+mn-ea"/>
                <a:cs typeface="+mn-cs"/>
              </a:rPr>
              <a:t>identical, to those it has seen before.</a:t>
            </a:r>
            <a:endParaRPr lang="en-US" dirty="0"/>
          </a:p>
        </p:txBody>
      </p:sp>
      <p:sp>
        <p:nvSpPr>
          <p:cNvPr id="4" name="Slide Number Placeholder 3"/>
          <p:cNvSpPr>
            <a:spLocks noGrp="1"/>
          </p:cNvSpPr>
          <p:nvPr>
            <p:ph type="sldNum" sz="quarter" idx="10"/>
          </p:nvPr>
        </p:nvSpPr>
        <p:spPr/>
        <p:txBody>
          <a:bodyPr/>
          <a:lstStyle/>
          <a:p>
            <a:fld id="{D29B856A-5C14-433F-B1B9-A02819E756CA}" type="slidenum">
              <a:rPr lang="es-CL" smtClean="0"/>
              <a:t>4</a:t>
            </a:fld>
            <a:endParaRPr lang="es-CL"/>
          </a:p>
        </p:txBody>
      </p:sp>
    </p:spTree>
    <p:extLst>
      <p:ext uri="{BB962C8B-B14F-4D97-AF65-F5344CB8AC3E}">
        <p14:creationId xmlns:p14="http://schemas.microsoft.com/office/powerpoint/2010/main" val="29154911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3"/>
          <p:cNvSpPr>
            <a:spLocks noGrp="1" noChangeArrowheads="1"/>
          </p:cNvSpPr>
          <p:nvPr>
            <p:ph type="dt" sz="quarter" idx="1"/>
          </p:nvPr>
        </p:nvSpPr>
        <p:spPr bwMode="auto">
          <a:xfrm>
            <a:off x="4143375" y="0"/>
            <a:ext cx="3170238" cy="4794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smtClean="0"/>
              <a:t>4 May 98</a:t>
            </a:r>
          </a:p>
        </p:txBody>
      </p:sp>
      <p:sp>
        <p:nvSpPr>
          <p:cNvPr id="50179"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4F4B9E91-5CBF-4AB3-9C40-2BCE1B99798D}" type="slidenum">
              <a:rPr lang="en-US" smtClean="0"/>
              <a:pPr eaLnBrk="1" hangingPunct="1"/>
              <a:t>68</a:t>
            </a:fld>
            <a:endParaRPr lang="en-US" smtClean="0"/>
          </a:p>
        </p:txBody>
      </p:sp>
    </p:spTree>
    <p:extLst>
      <p:ext uri="{BB962C8B-B14F-4D97-AF65-F5344CB8AC3E}">
        <p14:creationId xmlns:p14="http://schemas.microsoft.com/office/powerpoint/2010/main" val="16508663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3"/>
          <p:cNvSpPr>
            <a:spLocks noGrp="1" noChangeArrowheads="1"/>
          </p:cNvSpPr>
          <p:nvPr>
            <p:ph type="dt" sz="quarter" idx="1"/>
          </p:nvPr>
        </p:nvSpPr>
        <p:spPr bwMode="auto">
          <a:xfrm>
            <a:off x="4143375" y="0"/>
            <a:ext cx="3170238" cy="4794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smtClean="0"/>
              <a:t>4 May 98</a:t>
            </a:r>
          </a:p>
        </p:txBody>
      </p:sp>
      <p:sp>
        <p:nvSpPr>
          <p:cNvPr id="50179"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4F4B9E91-5CBF-4AB3-9C40-2BCE1B99798D}" type="slidenum">
              <a:rPr lang="en-US" smtClean="0"/>
              <a:pPr eaLnBrk="1" hangingPunct="1"/>
              <a:t>69</a:t>
            </a:fld>
            <a:endParaRPr lang="en-US" smtClean="0"/>
          </a:p>
        </p:txBody>
      </p:sp>
    </p:spTree>
    <p:extLst>
      <p:ext uri="{BB962C8B-B14F-4D97-AF65-F5344CB8AC3E}">
        <p14:creationId xmlns:p14="http://schemas.microsoft.com/office/powerpoint/2010/main" val="28319958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9B856A-5C14-433F-B1B9-A02819E756CA}" type="slidenum">
              <a:rPr lang="es-CL" smtClean="0"/>
              <a:t>93</a:t>
            </a:fld>
            <a:endParaRPr lang="es-CL"/>
          </a:p>
        </p:txBody>
      </p:sp>
    </p:spTree>
    <p:extLst>
      <p:ext uri="{BB962C8B-B14F-4D97-AF65-F5344CB8AC3E}">
        <p14:creationId xmlns:p14="http://schemas.microsoft.com/office/powerpoint/2010/main" val="12137361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9B856A-5C14-433F-B1B9-A02819E756CA}" type="slidenum">
              <a:rPr lang="es-CL" smtClean="0"/>
              <a:t>94</a:t>
            </a:fld>
            <a:endParaRPr lang="es-CL"/>
          </a:p>
        </p:txBody>
      </p:sp>
    </p:spTree>
    <p:extLst>
      <p:ext uri="{BB962C8B-B14F-4D97-AF65-F5344CB8AC3E}">
        <p14:creationId xmlns:p14="http://schemas.microsoft.com/office/powerpoint/2010/main" val="31628062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9B856A-5C14-433F-B1B9-A02819E756CA}" type="slidenum">
              <a:rPr lang="es-CL" smtClean="0"/>
              <a:t>95</a:t>
            </a:fld>
            <a:endParaRPr lang="es-CL"/>
          </a:p>
        </p:txBody>
      </p:sp>
    </p:spTree>
    <p:extLst>
      <p:ext uri="{BB962C8B-B14F-4D97-AF65-F5344CB8AC3E}">
        <p14:creationId xmlns:p14="http://schemas.microsoft.com/office/powerpoint/2010/main" val="26992747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9B856A-5C14-433F-B1B9-A02819E756CA}" type="slidenum">
              <a:rPr lang="es-CL" smtClean="0"/>
              <a:t>96</a:t>
            </a:fld>
            <a:endParaRPr lang="es-CL"/>
          </a:p>
        </p:txBody>
      </p:sp>
    </p:spTree>
    <p:extLst>
      <p:ext uri="{BB962C8B-B14F-4D97-AF65-F5344CB8AC3E}">
        <p14:creationId xmlns:p14="http://schemas.microsoft.com/office/powerpoint/2010/main" val="59077627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9B856A-5C14-433F-B1B9-A02819E756CA}" type="slidenum">
              <a:rPr lang="es-CL" smtClean="0"/>
              <a:t>97</a:t>
            </a:fld>
            <a:endParaRPr lang="es-CL"/>
          </a:p>
        </p:txBody>
      </p:sp>
    </p:spTree>
    <p:extLst>
      <p:ext uri="{BB962C8B-B14F-4D97-AF65-F5344CB8AC3E}">
        <p14:creationId xmlns:p14="http://schemas.microsoft.com/office/powerpoint/2010/main" val="38738217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3"/>
          <p:cNvSpPr>
            <a:spLocks noGrp="1" noChangeArrowheads="1"/>
          </p:cNvSpPr>
          <p:nvPr>
            <p:ph type="dt" sz="quarter" idx="1"/>
          </p:nvPr>
        </p:nvSpPr>
        <p:spPr bwMode="auto">
          <a:xfrm>
            <a:off x="4143375" y="0"/>
            <a:ext cx="3170238" cy="4794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smtClean="0"/>
              <a:t>4 May 98</a:t>
            </a:r>
          </a:p>
        </p:txBody>
      </p:sp>
      <p:sp>
        <p:nvSpPr>
          <p:cNvPr id="50179"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4F4B9E91-5CBF-4AB3-9C40-2BCE1B99798D}" type="slidenum">
              <a:rPr lang="en-US" smtClean="0"/>
              <a:pPr eaLnBrk="1" hangingPunct="1"/>
              <a:t>105</a:t>
            </a:fld>
            <a:endParaRPr lang="en-US" smtClean="0"/>
          </a:p>
        </p:txBody>
      </p:sp>
    </p:spTree>
    <p:extLst>
      <p:ext uri="{BB962C8B-B14F-4D97-AF65-F5344CB8AC3E}">
        <p14:creationId xmlns:p14="http://schemas.microsoft.com/office/powerpoint/2010/main" val="4922994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9B856A-5C14-433F-B1B9-A02819E756CA}" type="slidenum">
              <a:rPr lang="es-CL" smtClean="0"/>
              <a:t>25</a:t>
            </a:fld>
            <a:endParaRPr lang="es-CL"/>
          </a:p>
        </p:txBody>
      </p:sp>
    </p:spTree>
    <p:extLst>
      <p:ext uri="{BB962C8B-B14F-4D97-AF65-F5344CB8AC3E}">
        <p14:creationId xmlns:p14="http://schemas.microsoft.com/office/powerpoint/2010/main" val="18692181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3"/>
          <p:cNvSpPr>
            <a:spLocks noGrp="1" noChangeArrowheads="1"/>
          </p:cNvSpPr>
          <p:nvPr>
            <p:ph type="dt" sz="quarter" idx="1"/>
          </p:nvPr>
        </p:nvSpPr>
        <p:spPr bwMode="auto">
          <a:xfrm>
            <a:off x="4143375" y="0"/>
            <a:ext cx="3170238" cy="4794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smtClean="0"/>
              <a:t>4 May 98</a:t>
            </a:r>
          </a:p>
        </p:txBody>
      </p:sp>
      <p:sp>
        <p:nvSpPr>
          <p:cNvPr id="50179"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4F4B9E91-5CBF-4AB3-9C40-2BCE1B99798D}" type="slidenum">
              <a:rPr lang="en-US" smtClean="0"/>
              <a:pPr eaLnBrk="1" hangingPunct="1"/>
              <a:t>59</a:t>
            </a:fld>
            <a:endParaRPr lang="en-US" smtClean="0"/>
          </a:p>
        </p:txBody>
      </p:sp>
    </p:spTree>
    <p:extLst>
      <p:ext uri="{BB962C8B-B14F-4D97-AF65-F5344CB8AC3E}">
        <p14:creationId xmlns:p14="http://schemas.microsoft.com/office/powerpoint/2010/main" val="42639608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3"/>
          <p:cNvSpPr>
            <a:spLocks noGrp="1" noChangeArrowheads="1"/>
          </p:cNvSpPr>
          <p:nvPr>
            <p:ph type="dt" sz="quarter" idx="1"/>
          </p:nvPr>
        </p:nvSpPr>
        <p:spPr bwMode="auto">
          <a:xfrm>
            <a:off x="4143375" y="0"/>
            <a:ext cx="3170238" cy="4794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smtClean="0"/>
              <a:t>4 May 98</a:t>
            </a:r>
          </a:p>
        </p:txBody>
      </p:sp>
      <p:sp>
        <p:nvSpPr>
          <p:cNvPr id="50179"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4F4B9E91-5CBF-4AB3-9C40-2BCE1B99798D}" type="slidenum">
              <a:rPr lang="en-US" smtClean="0"/>
              <a:pPr eaLnBrk="1" hangingPunct="1"/>
              <a:t>60</a:t>
            </a:fld>
            <a:endParaRPr lang="en-US" smtClean="0"/>
          </a:p>
        </p:txBody>
      </p:sp>
    </p:spTree>
    <p:extLst>
      <p:ext uri="{BB962C8B-B14F-4D97-AF65-F5344CB8AC3E}">
        <p14:creationId xmlns:p14="http://schemas.microsoft.com/office/powerpoint/2010/main" val="23284688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3"/>
          <p:cNvSpPr>
            <a:spLocks noGrp="1" noChangeArrowheads="1"/>
          </p:cNvSpPr>
          <p:nvPr>
            <p:ph type="dt" sz="quarter" idx="1"/>
          </p:nvPr>
        </p:nvSpPr>
        <p:spPr bwMode="auto">
          <a:xfrm>
            <a:off x="4143375" y="0"/>
            <a:ext cx="3170238" cy="4794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smtClean="0"/>
              <a:t>4 May 98</a:t>
            </a:r>
          </a:p>
        </p:txBody>
      </p:sp>
      <p:sp>
        <p:nvSpPr>
          <p:cNvPr id="50179"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4F4B9E91-5CBF-4AB3-9C40-2BCE1B99798D}" type="slidenum">
              <a:rPr lang="en-US" smtClean="0"/>
              <a:pPr eaLnBrk="1" hangingPunct="1"/>
              <a:t>61</a:t>
            </a:fld>
            <a:endParaRPr lang="en-US" smtClean="0"/>
          </a:p>
        </p:txBody>
      </p:sp>
    </p:spTree>
    <p:extLst>
      <p:ext uri="{BB962C8B-B14F-4D97-AF65-F5344CB8AC3E}">
        <p14:creationId xmlns:p14="http://schemas.microsoft.com/office/powerpoint/2010/main" val="8028062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3"/>
          <p:cNvSpPr>
            <a:spLocks noGrp="1" noChangeArrowheads="1"/>
          </p:cNvSpPr>
          <p:nvPr>
            <p:ph type="dt" sz="quarter" idx="1"/>
          </p:nvPr>
        </p:nvSpPr>
        <p:spPr bwMode="auto">
          <a:xfrm>
            <a:off x="4143375" y="0"/>
            <a:ext cx="3170238" cy="4794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smtClean="0"/>
              <a:t>4 May 98</a:t>
            </a:r>
          </a:p>
        </p:txBody>
      </p:sp>
      <p:sp>
        <p:nvSpPr>
          <p:cNvPr id="50179"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4F4B9E91-5CBF-4AB3-9C40-2BCE1B99798D}" type="slidenum">
              <a:rPr lang="en-US" smtClean="0"/>
              <a:pPr eaLnBrk="1" hangingPunct="1"/>
              <a:t>62</a:t>
            </a:fld>
            <a:endParaRPr lang="en-US" smtClean="0"/>
          </a:p>
        </p:txBody>
      </p:sp>
    </p:spTree>
    <p:extLst>
      <p:ext uri="{BB962C8B-B14F-4D97-AF65-F5344CB8AC3E}">
        <p14:creationId xmlns:p14="http://schemas.microsoft.com/office/powerpoint/2010/main" val="31357056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3"/>
          <p:cNvSpPr>
            <a:spLocks noGrp="1" noChangeArrowheads="1"/>
          </p:cNvSpPr>
          <p:nvPr>
            <p:ph type="dt" sz="quarter" idx="1"/>
          </p:nvPr>
        </p:nvSpPr>
        <p:spPr bwMode="auto">
          <a:xfrm>
            <a:off x="4143375" y="0"/>
            <a:ext cx="3170238" cy="4794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smtClean="0"/>
              <a:t>4 May 98</a:t>
            </a:r>
          </a:p>
        </p:txBody>
      </p:sp>
      <p:sp>
        <p:nvSpPr>
          <p:cNvPr id="50179"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4F4B9E91-5CBF-4AB3-9C40-2BCE1B99798D}" type="slidenum">
              <a:rPr lang="en-US" smtClean="0"/>
              <a:pPr eaLnBrk="1" hangingPunct="1"/>
              <a:t>65</a:t>
            </a:fld>
            <a:endParaRPr lang="en-US" smtClean="0"/>
          </a:p>
        </p:txBody>
      </p:sp>
    </p:spTree>
    <p:extLst>
      <p:ext uri="{BB962C8B-B14F-4D97-AF65-F5344CB8AC3E}">
        <p14:creationId xmlns:p14="http://schemas.microsoft.com/office/powerpoint/2010/main" val="17570800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3"/>
          <p:cNvSpPr>
            <a:spLocks noGrp="1" noChangeArrowheads="1"/>
          </p:cNvSpPr>
          <p:nvPr>
            <p:ph type="dt" sz="quarter" idx="1"/>
          </p:nvPr>
        </p:nvSpPr>
        <p:spPr bwMode="auto">
          <a:xfrm>
            <a:off x="4143375" y="0"/>
            <a:ext cx="3170238" cy="4794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smtClean="0"/>
              <a:t>4 May 98</a:t>
            </a:r>
          </a:p>
        </p:txBody>
      </p:sp>
      <p:sp>
        <p:nvSpPr>
          <p:cNvPr id="50179"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4F4B9E91-5CBF-4AB3-9C40-2BCE1B99798D}" type="slidenum">
              <a:rPr lang="en-US" smtClean="0"/>
              <a:pPr eaLnBrk="1" hangingPunct="1"/>
              <a:t>66</a:t>
            </a:fld>
            <a:endParaRPr lang="en-US" smtClean="0"/>
          </a:p>
        </p:txBody>
      </p:sp>
    </p:spTree>
    <p:extLst>
      <p:ext uri="{BB962C8B-B14F-4D97-AF65-F5344CB8AC3E}">
        <p14:creationId xmlns:p14="http://schemas.microsoft.com/office/powerpoint/2010/main" val="14989878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3"/>
          <p:cNvSpPr>
            <a:spLocks noGrp="1" noChangeArrowheads="1"/>
          </p:cNvSpPr>
          <p:nvPr>
            <p:ph type="dt" sz="quarter" idx="1"/>
          </p:nvPr>
        </p:nvSpPr>
        <p:spPr bwMode="auto">
          <a:xfrm>
            <a:off x="4143375" y="0"/>
            <a:ext cx="3170238" cy="4794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smtClean="0"/>
              <a:t>4 May 98</a:t>
            </a:r>
          </a:p>
        </p:txBody>
      </p:sp>
      <p:sp>
        <p:nvSpPr>
          <p:cNvPr id="50179"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4F4B9E91-5CBF-4AB3-9C40-2BCE1B99798D}" type="slidenum">
              <a:rPr lang="en-US" smtClean="0"/>
              <a:pPr eaLnBrk="1" hangingPunct="1"/>
              <a:t>67</a:t>
            </a:fld>
            <a:endParaRPr lang="en-US" smtClean="0"/>
          </a:p>
        </p:txBody>
      </p:sp>
    </p:spTree>
    <p:extLst>
      <p:ext uri="{BB962C8B-B14F-4D97-AF65-F5344CB8AC3E}">
        <p14:creationId xmlns:p14="http://schemas.microsoft.com/office/powerpoint/2010/main" val="284561311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0" y="6078828"/>
            <a:ext cx="12192000" cy="77917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flipV="1">
            <a:off x="0" y="5954845"/>
            <a:ext cx="12192000" cy="10045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a:xfrm>
            <a:off x="1097280" y="6459785"/>
            <a:ext cx="2472271" cy="365125"/>
          </a:xfrm>
          <a:prstGeom prst="rect">
            <a:avLst/>
          </a:prstGeom>
        </p:spPr>
        <p:txBody>
          <a:bodyPr/>
          <a:lstStyle/>
          <a:p>
            <a:fld id="{5B1A7B04-E342-4ECF-A584-21BE0DCD6AB1}" type="datetimeFigureOut">
              <a:rPr lang="en-US" smtClean="0"/>
              <a:t>11/19/2018</a:t>
            </a:fld>
            <a:endParaRPr lang="en-US"/>
          </a:p>
        </p:txBody>
      </p:sp>
      <p:sp>
        <p:nvSpPr>
          <p:cNvPr id="5" name="Footer Placeholder 4"/>
          <p:cNvSpPr>
            <a:spLocks noGrp="1"/>
          </p:cNvSpPr>
          <p:nvPr>
            <p:ph type="ftr" sz="quarter" idx="11"/>
          </p:nvPr>
        </p:nvSpPr>
        <p:spPr>
          <a:xfrm>
            <a:off x="3686185" y="6459785"/>
            <a:ext cx="4822804" cy="365125"/>
          </a:xfrm>
          <a:prstGeom prst="rect">
            <a:avLst/>
          </a:prstGeom>
        </p:spPr>
        <p:txBody>
          <a:bodyPr/>
          <a:lstStyle/>
          <a:p>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46275" y="6180901"/>
            <a:ext cx="2125329" cy="627851"/>
          </a:xfrm>
          <a:prstGeom prst="rect">
            <a:avLst/>
          </a:prstGeom>
        </p:spPr>
      </p:pic>
      <p:sp>
        <p:nvSpPr>
          <p:cNvPr id="11" name="Rectangle 10"/>
          <p:cNvSpPr/>
          <p:nvPr/>
        </p:nvSpPr>
        <p:spPr>
          <a:xfrm>
            <a:off x="0" y="6078829"/>
            <a:ext cx="12192000" cy="77917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3" name="Picture 12"/>
          <p:cNvPicPr>
            <a:picLocks noChangeAspect="1"/>
          </p:cNvPicPr>
          <p:nvPr/>
        </p:nvPicPr>
        <p:blipFill>
          <a:blip r:embed="rId3">
            <a:clrChange>
              <a:clrFrom>
                <a:srgbClr val="15326C"/>
              </a:clrFrom>
              <a:clrTo>
                <a:srgbClr val="15326C">
                  <a:alpha val="0"/>
                </a:srgbClr>
              </a:clrTo>
            </a:clrChange>
          </a:blip>
          <a:stretch>
            <a:fillRect/>
          </a:stretch>
        </p:blipFill>
        <p:spPr>
          <a:xfrm>
            <a:off x="10212705" y="6055296"/>
            <a:ext cx="1885950" cy="781050"/>
          </a:xfrm>
          <a:prstGeom prst="rect">
            <a:avLst/>
          </a:prstGeom>
        </p:spPr>
      </p:pic>
    </p:spTree>
    <p:extLst>
      <p:ext uri="{BB962C8B-B14F-4D97-AF65-F5344CB8AC3E}">
        <p14:creationId xmlns:p14="http://schemas.microsoft.com/office/powerpoint/2010/main" val="1496050185"/>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097280" y="1845734"/>
            <a:ext cx="10058400" cy="4059864"/>
          </a:xfrm>
        </p:spPr>
        <p:txBody>
          <a:bodyPr vert="eaVert" lIns="45720" tIns="0" rIns="45720" bIns="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Rectangle 9"/>
          <p:cNvSpPr/>
          <p:nvPr/>
        </p:nvSpPr>
        <p:spPr>
          <a:xfrm flipV="1">
            <a:off x="0" y="5954845"/>
            <a:ext cx="12192000" cy="10045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0" y="6078829"/>
            <a:ext cx="12192000" cy="77917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a:blip r:embed="rId2">
            <a:clrChange>
              <a:clrFrom>
                <a:srgbClr val="15326C"/>
              </a:clrFrom>
              <a:clrTo>
                <a:srgbClr val="15326C">
                  <a:alpha val="0"/>
                </a:srgbClr>
              </a:clrTo>
            </a:clrChange>
          </a:blip>
          <a:stretch>
            <a:fillRect/>
          </a:stretch>
        </p:blipFill>
        <p:spPr>
          <a:xfrm>
            <a:off x="10212705" y="6055296"/>
            <a:ext cx="1885950" cy="781050"/>
          </a:xfrm>
          <a:prstGeom prst="rect">
            <a:avLst/>
          </a:prstGeom>
        </p:spPr>
      </p:pic>
    </p:spTree>
    <p:extLst>
      <p:ext uri="{BB962C8B-B14F-4D97-AF65-F5344CB8AC3E}">
        <p14:creationId xmlns:p14="http://schemas.microsoft.com/office/powerpoint/2010/main" val="188341228"/>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412302"/>
            <a:ext cx="2628900" cy="5493296"/>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412302"/>
            <a:ext cx="7734300" cy="5493295"/>
          </a:xfrm>
        </p:spPr>
        <p:txBody>
          <a:bodyPr vert="eaVert" lIns="45720" tIns="0" rIns="45720" bIns="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Rectangle 11"/>
          <p:cNvSpPr/>
          <p:nvPr/>
        </p:nvSpPr>
        <p:spPr>
          <a:xfrm flipV="1">
            <a:off x="0" y="5954845"/>
            <a:ext cx="12192000" cy="10045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0" y="6078829"/>
            <a:ext cx="12192000" cy="77917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a:blip r:embed="rId2">
            <a:clrChange>
              <a:clrFrom>
                <a:srgbClr val="15326C"/>
              </a:clrFrom>
              <a:clrTo>
                <a:srgbClr val="15326C">
                  <a:alpha val="0"/>
                </a:srgbClr>
              </a:clrTo>
            </a:clrChange>
          </a:blip>
          <a:stretch>
            <a:fillRect/>
          </a:stretch>
        </p:blipFill>
        <p:spPr>
          <a:xfrm>
            <a:off x="10212705" y="6055296"/>
            <a:ext cx="1885950" cy="781050"/>
          </a:xfrm>
          <a:prstGeom prst="rect">
            <a:avLst/>
          </a:prstGeom>
        </p:spPr>
      </p:pic>
    </p:spTree>
    <p:extLst>
      <p:ext uri="{BB962C8B-B14F-4D97-AF65-F5344CB8AC3E}">
        <p14:creationId xmlns:p14="http://schemas.microsoft.com/office/powerpoint/2010/main" val="3124033838"/>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s-CL"/>
          </a:p>
        </p:txBody>
      </p:sp>
    </p:spTree>
    <p:extLst>
      <p:ext uri="{BB962C8B-B14F-4D97-AF65-F5344CB8AC3E}">
        <p14:creationId xmlns:p14="http://schemas.microsoft.com/office/powerpoint/2010/main" val="217837851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Diapositiva de título">
    <p:bg>
      <p:bgPr>
        <a:solidFill>
          <a:schemeClr val="bg1"/>
        </a:solidFill>
        <a:effectLst/>
      </p:bgPr>
    </p:bg>
    <p:spTree>
      <p:nvGrpSpPr>
        <p:cNvPr id="1" name=""/>
        <p:cNvGrpSpPr/>
        <p:nvPr/>
      </p:nvGrpSpPr>
      <p:grpSpPr>
        <a:xfrm>
          <a:off x="0" y="0"/>
          <a:ext cx="0" cy="0"/>
          <a:chOff x="0" y="0"/>
          <a:chExt cx="0" cy="0"/>
        </a:xfrm>
      </p:grpSpPr>
      <p:pic>
        <p:nvPicPr>
          <p:cNvPr id="13" name="Imagen 12">
            <a:extLst>
              <a:ext uri="{FF2B5EF4-FFF2-40B4-BE49-F238E27FC236}">
                <a16:creationId xmlns:a16="http://schemas.microsoft.com/office/drawing/2014/main" id="{FB16BC83-F2E0-4B1F-A7F3-8CCA99CD3DA6}"/>
              </a:ext>
            </a:extLst>
          </p:cNvPr>
          <p:cNvPicPr>
            <a:picLocks noChangeAspect="1"/>
          </p:cNvPicPr>
          <p:nvPr userDrawn="1"/>
        </p:nvPicPr>
        <p:blipFill rotWithShape="1">
          <a:blip r:embed="rId2" cstate="email">
            <a:grayscl/>
            <a:extLst>
              <a:ext uri="{28A0092B-C50C-407E-A947-70E740481C1C}">
                <a14:useLocalDpi xmlns:a14="http://schemas.microsoft.com/office/drawing/2010/main"/>
              </a:ext>
            </a:extLst>
          </a:blip>
          <a:srcRect/>
          <a:stretch/>
        </p:blipFill>
        <p:spPr>
          <a:xfrm>
            <a:off x="-1" y="0"/>
            <a:ext cx="12192001" cy="6858000"/>
          </a:xfrm>
          <a:prstGeom prst="rect">
            <a:avLst/>
          </a:prstGeom>
        </p:spPr>
      </p:pic>
      <p:sp>
        <p:nvSpPr>
          <p:cNvPr id="14" name="Rectángulo 13">
            <a:extLst>
              <a:ext uri="{FF2B5EF4-FFF2-40B4-BE49-F238E27FC236}">
                <a16:creationId xmlns:a16="http://schemas.microsoft.com/office/drawing/2014/main" id="{3ED58940-8F18-46A2-AFB6-4F44D902A1E0}"/>
              </a:ext>
            </a:extLst>
          </p:cNvPr>
          <p:cNvSpPr/>
          <p:nvPr userDrawn="1"/>
        </p:nvSpPr>
        <p:spPr>
          <a:xfrm>
            <a:off x="-2" y="0"/>
            <a:ext cx="12192001" cy="6858000"/>
          </a:xfrm>
          <a:prstGeom prst="rect">
            <a:avLst/>
          </a:prstGeom>
          <a:solidFill>
            <a:srgbClr val="002060">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A"/>
          </a:p>
        </p:txBody>
      </p:sp>
      <p:sp>
        <p:nvSpPr>
          <p:cNvPr id="2" name="Título 1">
            <a:extLst>
              <a:ext uri="{FF2B5EF4-FFF2-40B4-BE49-F238E27FC236}">
                <a16:creationId xmlns:a16="http://schemas.microsoft.com/office/drawing/2014/main" id="{AB65AB9F-109F-489F-A5E1-9658D92B0C92}"/>
              </a:ext>
            </a:extLst>
          </p:cNvPr>
          <p:cNvSpPr>
            <a:spLocks noGrp="1"/>
          </p:cNvSpPr>
          <p:nvPr>
            <p:ph type="ctrTitle" hasCustomPrompt="1"/>
          </p:nvPr>
        </p:nvSpPr>
        <p:spPr>
          <a:xfrm>
            <a:off x="1524000" y="1651516"/>
            <a:ext cx="9144000" cy="1802460"/>
          </a:xfrm>
        </p:spPr>
        <p:txBody>
          <a:bodyPr anchor="t"/>
          <a:lstStyle>
            <a:lvl1pPr algn="l">
              <a:defRPr sz="6000">
                <a:solidFill>
                  <a:schemeClr val="bg1"/>
                </a:solidFill>
              </a:defRPr>
            </a:lvl1pPr>
          </a:lstStyle>
          <a:p>
            <a:r>
              <a:rPr lang="es-ES" dirty="0"/>
              <a:t>Título del curso o tema</a:t>
            </a:r>
            <a:endParaRPr lang="es-PA" dirty="0"/>
          </a:p>
        </p:txBody>
      </p:sp>
      <p:pic>
        <p:nvPicPr>
          <p:cNvPr id="7" name="Imagen 6">
            <a:extLst>
              <a:ext uri="{FF2B5EF4-FFF2-40B4-BE49-F238E27FC236}">
                <a16:creationId xmlns:a16="http://schemas.microsoft.com/office/drawing/2014/main" id="{1ED7CA1F-C201-4D64-9235-817122D0C57D}"/>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064081" y="6170836"/>
            <a:ext cx="1860995" cy="687164"/>
          </a:xfrm>
          <a:prstGeom prst="rect">
            <a:avLst/>
          </a:prstGeom>
        </p:spPr>
      </p:pic>
      <p:pic>
        <p:nvPicPr>
          <p:cNvPr id="8" name="pasted-image.pdf">
            <a:extLst>
              <a:ext uri="{FF2B5EF4-FFF2-40B4-BE49-F238E27FC236}">
                <a16:creationId xmlns:a16="http://schemas.microsoft.com/office/drawing/2014/main" id="{8718CC1B-178E-494A-A65B-BB1D7DF15B38}"/>
              </a:ext>
            </a:extLst>
          </p:cNvPr>
          <p:cNvPicPr>
            <a:picLocks noChangeAspect="1"/>
          </p:cNvPicPr>
          <p:nvPr userDrawn="1"/>
        </p:nvPicPr>
        <p:blipFill>
          <a:blip r:embed="rId4">
            <a:duotone>
              <a:prstClr val="black"/>
              <a:srgbClr val="ED6120">
                <a:tint val="45000"/>
                <a:satMod val="400000"/>
              </a:srgbClr>
            </a:duotone>
            <a:extLst/>
          </a:blip>
          <a:stretch>
            <a:fillRect/>
          </a:stretch>
        </p:blipFill>
        <p:spPr>
          <a:xfrm>
            <a:off x="837657" y="1651516"/>
            <a:ext cx="506023" cy="773084"/>
          </a:xfrm>
          <a:prstGeom prst="rect">
            <a:avLst/>
          </a:prstGeom>
          <a:ln w="12700">
            <a:miter lim="400000"/>
          </a:ln>
        </p:spPr>
      </p:pic>
    </p:spTree>
    <p:extLst>
      <p:ext uri="{BB962C8B-B14F-4D97-AF65-F5344CB8AC3E}">
        <p14:creationId xmlns:p14="http://schemas.microsoft.com/office/powerpoint/2010/main" val="189641514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Agenda">
    <p:bg>
      <p:bgPr>
        <a:solidFill>
          <a:schemeClr val="bg1"/>
        </a:solidFill>
        <a:effectLst/>
      </p:bgPr>
    </p:bg>
    <p:spTree>
      <p:nvGrpSpPr>
        <p:cNvPr id="1" name=""/>
        <p:cNvGrpSpPr/>
        <p:nvPr/>
      </p:nvGrpSpPr>
      <p:grpSpPr>
        <a:xfrm>
          <a:off x="0" y="0"/>
          <a:ext cx="0" cy="0"/>
          <a:chOff x="0" y="0"/>
          <a:chExt cx="0" cy="0"/>
        </a:xfrm>
      </p:grpSpPr>
      <p:pic>
        <p:nvPicPr>
          <p:cNvPr id="13" name="Imagen 12">
            <a:extLst>
              <a:ext uri="{FF2B5EF4-FFF2-40B4-BE49-F238E27FC236}">
                <a16:creationId xmlns:a16="http://schemas.microsoft.com/office/drawing/2014/main" id="{FB16BC83-F2E0-4B1F-A7F3-8CCA99CD3DA6}"/>
              </a:ext>
            </a:extLst>
          </p:cNvPr>
          <p:cNvPicPr>
            <a:picLocks noChangeAspect="1"/>
          </p:cNvPicPr>
          <p:nvPr userDrawn="1"/>
        </p:nvPicPr>
        <p:blipFill rotWithShape="1">
          <a:blip r:embed="rId2" cstate="email">
            <a:grayscl/>
            <a:extLst>
              <a:ext uri="{28A0092B-C50C-407E-A947-70E740481C1C}">
                <a14:useLocalDpi xmlns:a14="http://schemas.microsoft.com/office/drawing/2010/main"/>
              </a:ext>
            </a:extLst>
          </a:blip>
          <a:srcRect/>
          <a:stretch/>
        </p:blipFill>
        <p:spPr>
          <a:xfrm>
            <a:off x="-1" y="0"/>
            <a:ext cx="12192001" cy="6858000"/>
          </a:xfrm>
          <a:prstGeom prst="rect">
            <a:avLst/>
          </a:prstGeom>
        </p:spPr>
      </p:pic>
      <p:sp>
        <p:nvSpPr>
          <p:cNvPr id="14" name="Rectángulo 13">
            <a:extLst>
              <a:ext uri="{FF2B5EF4-FFF2-40B4-BE49-F238E27FC236}">
                <a16:creationId xmlns:a16="http://schemas.microsoft.com/office/drawing/2014/main" id="{3ED58940-8F18-46A2-AFB6-4F44D902A1E0}"/>
              </a:ext>
            </a:extLst>
          </p:cNvPr>
          <p:cNvSpPr/>
          <p:nvPr userDrawn="1"/>
        </p:nvSpPr>
        <p:spPr>
          <a:xfrm>
            <a:off x="0" y="0"/>
            <a:ext cx="12192001" cy="6858000"/>
          </a:xfrm>
          <a:prstGeom prst="rect">
            <a:avLst/>
          </a:prstGeom>
          <a:solidFill>
            <a:srgbClr val="002060">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A"/>
          </a:p>
        </p:txBody>
      </p:sp>
      <p:pic>
        <p:nvPicPr>
          <p:cNvPr id="7" name="Imagen 6">
            <a:extLst>
              <a:ext uri="{FF2B5EF4-FFF2-40B4-BE49-F238E27FC236}">
                <a16:creationId xmlns:a16="http://schemas.microsoft.com/office/drawing/2014/main" id="{1ED7CA1F-C201-4D64-9235-817122D0C57D}"/>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064081" y="6170836"/>
            <a:ext cx="1860995" cy="687164"/>
          </a:xfrm>
          <a:prstGeom prst="rect">
            <a:avLst/>
          </a:prstGeom>
        </p:spPr>
      </p:pic>
      <p:pic>
        <p:nvPicPr>
          <p:cNvPr id="8" name="pasted-image.pdf">
            <a:extLst>
              <a:ext uri="{FF2B5EF4-FFF2-40B4-BE49-F238E27FC236}">
                <a16:creationId xmlns:a16="http://schemas.microsoft.com/office/drawing/2014/main" id="{8718CC1B-178E-494A-A65B-BB1D7DF15B38}"/>
              </a:ext>
            </a:extLst>
          </p:cNvPr>
          <p:cNvPicPr>
            <a:picLocks noChangeAspect="1"/>
          </p:cNvPicPr>
          <p:nvPr userDrawn="1"/>
        </p:nvPicPr>
        <p:blipFill>
          <a:blip r:embed="rId4">
            <a:duotone>
              <a:prstClr val="black"/>
              <a:srgbClr val="ED6120">
                <a:tint val="45000"/>
                <a:satMod val="400000"/>
              </a:srgbClr>
            </a:duotone>
            <a:extLst/>
          </a:blip>
          <a:stretch>
            <a:fillRect/>
          </a:stretch>
        </p:blipFill>
        <p:spPr>
          <a:xfrm>
            <a:off x="828327" y="509152"/>
            <a:ext cx="506023" cy="745730"/>
          </a:xfrm>
          <a:prstGeom prst="rect">
            <a:avLst/>
          </a:prstGeom>
          <a:ln w="12700">
            <a:miter lim="400000"/>
          </a:ln>
        </p:spPr>
      </p:pic>
      <p:sp>
        <p:nvSpPr>
          <p:cNvPr id="4" name="CuadroTexto 3">
            <a:extLst>
              <a:ext uri="{FF2B5EF4-FFF2-40B4-BE49-F238E27FC236}">
                <a16:creationId xmlns:a16="http://schemas.microsoft.com/office/drawing/2014/main" id="{62130030-AFAC-4EE5-A664-B3A83E6D6D17}"/>
              </a:ext>
            </a:extLst>
          </p:cNvPr>
          <p:cNvSpPr txBox="1"/>
          <p:nvPr userDrawn="1"/>
        </p:nvSpPr>
        <p:spPr>
          <a:xfrm>
            <a:off x="1576874" y="466519"/>
            <a:ext cx="2892490" cy="830997"/>
          </a:xfrm>
          <a:prstGeom prst="rect">
            <a:avLst/>
          </a:prstGeom>
          <a:noFill/>
        </p:spPr>
        <p:txBody>
          <a:bodyPr wrap="square" rtlCol="0">
            <a:spAutoFit/>
          </a:bodyPr>
          <a:lstStyle/>
          <a:p>
            <a:r>
              <a:rPr lang="es-419" sz="4800" b="1" kern="1200" dirty="0">
                <a:solidFill>
                  <a:schemeClr val="bg1"/>
                </a:solidFill>
                <a:latin typeface="+mj-lt"/>
                <a:ea typeface="+mj-ea"/>
                <a:cs typeface="+mj-cs"/>
              </a:rPr>
              <a:t>Agenda</a:t>
            </a:r>
            <a:endParaRPr lang="es-PA" sz="4800" b="1" kern="1200" dirty="0">
              <a:solidFill>
                <a:schemeClr val="bg1"/>
              </a:solidFill>
              <a:latin typeface="+mj-lt"/>
              <a:ea typeface="+mj-ea"/>
              <a:cs typeface="+mj-cs"/>
            </a:endParaRPr>
          </a:p>
        </p:txBody>
      </p:sp>
      <p:sp>
        <p:nvSpPr>
          <p:cNvPr id="10" name="Marcador de contenido 2">
            <a:extLst>
              <a:ext uri="{FF2B5EF4-FFF2-40B4-BE49-F238E27FC236}">
                <a16:creationId xmlns:a16="http://schemas.microsoft.com/office/drawing/2014/main" id="{3B223127-3184-4489-B7BF-DCCFF1ADF26E}"/>
              </a:ext>
            </a:extLst>
          </p:cNvPr>
          <p:cNvSpPr>
            <a:spLocks noGrp="1"/>
          </p:cNvSpPr>
          <p:nvPr>
            <p:ph idx="1"/>
          </p:nvPr>
        </p:nvSpPr>
        <p:spPr>
          <a:xfrm>
            <a:off x="838200" y="1825625"/>
            <a:ext cx="10515600" cy="4351338"/>
          </a:xfrm>
        </p:spPr>
        <p:txBody>
          <a:bodyPr/>
          <a:lstStyle>
            <a:lvl1pPr marL="514350" indent="-514350">
              <a:buClr>
                <a:srgbClr val="ED6120"/>
              </a:buClr>
              <a:buFont typeface="+mj-lt"/>
              <a:buAutoNum type="arabicPeriod"/>
              <a:defRPr>
                <a:solidFill>
                  <a:schemeClr val="bg1"/>
                </a:solidFill>
              </a:defRPr>
            </a:lvl1pPr>
            <a:lvl2pPr marL="914400" indent="-457200">
              <a:buClr>
                <a:srgbClr val="ED6120"/>
              </a:buClr>
              <a:buFont typeface="+mj-lt"/>
              <a:buAutoNum type="arabicPeriod"/>
              <a:defRPr>
                <a:solidFill>
                  <a:schemeClr val="bg1"/>
                </a:solidFill>
              </a:defRPr>
            </a:lvl2pPr>
            <a:lvl3pPr marL="1371600" indent="-457200">
              <a:buClr>
                <a:srgbClr val="ED6120"/>
              </a:buClr>
              <a:buFont typeface="+mj-lt"/>
              <a:buAutoNum type="arabicPeriod"/>
              <a:defRPr>
                <a:solidFill>
                  <a:schemeClr val="bg1"/>
                </a:solidFill>
              </a:defRPr>
            </a:lvl3pPr>
            <a:lvl4pPr marL="1714500" indent="-342900">
              <a:buClr>
                <a:srgbClr val="ED6120"/>
              </a:buClr>
              <a:buFont typeface="+mj-lt"/>
              <a:buAutoNum type="arabicPeriod"/>
              <a:defRPr>
                <a:solidFill>
                  <a:schemeClr val="bg1"/>
                </a:solidFill>
              </a:defRPr>
            </a:lvl4pPr>
            <a:lvl5pPr marL="2171700" indent="-342900">
              <a:buClr>
                <a:srgbClr val="ED6120"/>
              </a:buClr>
              <a:buFont typeface="+mj-lt"/>
              <a:buAutoNum type="arabicPeriod"/>
              <a:defRPr>
                <a:solidFill>
                  <a:schemeClr val="bg1"/>
                </a:solidFill>
              </a:defRPr>
            </a:lvl5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PA"/>
          </a:p>
        </p:txBody>
      </p:sp>
    </p:spTree>
    <p:extLst>
      <p:ext uri="{BB962C8B-B14F-4D97-AF65-F5344CB8AC3E}">
        <p14:creationId xmlns:p14="http://schemas.microsoft.com/office/powerpoint/2010/main" val="192864782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Sub título o sub tema">
    <p:bg>
      <p:bgPr>
        <a:solidFill>
          <a:schemeClr val="bg1"/>
        </a:solidFill>
        <a:effectLst/>
      </p:bgPr>
    </p:bg>
    <p:spTree>
      <p:nvGrpSpPr>
        <p:cNvPr id="1" name=""/>
        <p:cNvGrpSpPr/>
        <p:nvPr/>
      </p:nvGrpSpPr>
      <p:grpSpPr>
        <a:xfrm>
          <a:off x="0" y="0"/>
          <a:ext cx="0" cy="0"/>
          <a:chOff x="0" y="0"/>
          <a:chExt cx="0" cy="0"/>
        </a:xfrm>
      </p:grpSpPr>
      <p:pic>
        <p:nvPicPr>
          <p:cNvPr id="13" name="Imagen 12">
            <a:extLst>
              <a:ext uri="{FF2B5EF4-FFF2-40B4-BE49-F238E27FC236}">
                <a16:creationId xmlns:a16="http://schemas.microsoft.com/office/drawing/2014/main" id="{FB16BC83-F2E0-4B1F-A7F3-8CCA99CD3DA6}"/>
              </a:ext>
            </a:extLst>
          </p:cNvPr>
          <p:cNvPicPr>
            <a:picLocks noChangeAspect="1"/>
          </p:cNvPicPr>
          <p:nvPr userDrawn="1"/>
        </p:nvPicPr>
        <p:blipFill rotWithShape="1">
          <a:blip r:embed="rId2" cstate="email">
            <a:grayscl/>
            <a:extLst>
              <a:ext uri="{28A0092B-C50C-407E-A947-70E740481C1C}">
                <a14:useLocalDpi xmlns:a14="http://schemas.microsoft.com/office/drawing/2010/main"/>
              </a:ext>
            </a:extLst>
          </a:blip>
          <a:srcRect/>
          <a:stretch/>
        </p:blipFill>
        <p:spPr>
          <a:xfrm>
            <a:off x="-1" y="0"/>
            <a:ext cx="12192001" cy="6858000"/>
          </a:xfrm>
          <a:prstGeom prst="rect">
            <a:avLst/>
          </a:prstGeom>
        </p:spPr>
      </p:pic>
      <p:sp>
        <p:nvSpPr>
          <p:cNvPr id="14" name="Rectángulo 13">
            <a:extLst>
              <a:ext uri="{FF2B5EF4-FFF2-40B4-BE49-F238E27FC236}">
                <a16:creationId xmlns:a16="http://schemas.microsoft.com/office/drawing/2014/main" id="{3ED58940-8F18-46A2-AFB6-4F44D902A1E0}"/>
              </a:ext>
            </a:extLst>
          </p:cNvPr>
          <p:cNvSpPr/>
          <p:nvPr userDrawn="1"/>
        </p:nvSpPr>
        <p:spPr>
          <a:xfrm>
            <a:off x="0" y="0"/>
            <a:ext cx="12192001" cy="6858000"/>
          </a:xfrm>
          <a:prstGeom prst="rect">
            <a:avLst/>
          </a:prstGeom>
          <a:solidFill>
            <a:srgbClr val="ED6120">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A"/>
          </a:p>
        </p:txBody>
      </p:sp>
      <p:sp>
        <p:nvSpPr>
          <p:cNvPr id="2" name="Título 1">
            <a:extLst>
              <a:ext uri="{FF2B5EF4-FFF2-40B4-BE49-F238E27FC236}">
                <a16:creationId xmlns:a16="http://schemas.microsoft.com/office/drawing/2014/main" id="{AB65AB9F-109F-489F-A5E1-9658D92B0C92}"/>
              </a:ext>
            </a:extLst>
          </p:cNvPr>
          <p:cNvSpPr>
            <a:spLocks noGrp="1"/>
          </p:cNvSpPr>
          <p:nvPr>
            <p:ph type="ctrTitle" hasCustomPrompt="1"/>
          </p:nvPr>
        </p:nvSpPr>
        <p:spPr>
          <a:xfrm>
            <a:off x="1524000" y="2369966"/>
            <a:ext cx="9144000" cy="1802460"/>
          </a:xfrm>
        </p:spPr>
        <p:txBody>
          <a:bodyPr anchor="t"/>
          <a:lstStyle>
            <a:lvl1pPr algn="l">
              <a:defRPr sz="6000">
                <a:solidFill>
                  <a:schemeClr val="bg1"/>
                </a:solidFill>
              </a:defRPr>
            </a:lvl1pPr>
          </a:lstStyle>
          <a:p>
            <a:r>
              <a:rPr lang="es-ES" dirty="0"/>
              <a:t>Sub Título del curso o sub tema</a:t>
            </a:r>
            <a:endParaRPr lang="es-PA" dirty="0"/>
          </a:p>
        </p:txBody>
      </p:sp>
      <p:pic>
        <p:nvPicPr>
          <p:cNvPr id="7" name="Imagen 6">
            <a:extLst>
              <a:ext uri="{FF2B5EF4-FFF2-40B4-BE49-F238E27FC236}">
                <a16:creationId xmlns:a16="http://schemas.microsoft.com/office/drawing/2014/main" id="{1ED7CA1F-C201-4D64-9235-817122D0C57D}"/>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064081" y="6170836"/>
            <a:ext cx="1860995" cy="687164"/>
          </a:xfrm>
          <a:prstGeom prst="rect">
            <a:avLst/>
          </a:prstGeom>
        </p:spPr>
      </p:pic>
      <p:pic>
        <p:nvPicPr>
          <p:cNvPr id="8" name="pasted-image.pdf">
            <a:extLst>
              <a:ext uri="{FF2B5EF4-FFF2-40B4-BE49-F238E27FC236}">
                <a16:creationId xmlns:a16="http://schemas.microsoft.com/office/drawing/2014/main" id="{8718CC1B-178E-494A-A65B-BB1D7DF15B38}"/>
              </a:ext>
            </a:extLst>
          </p:cNvPr>
          <p:cNvPicPr>
            <a:picLocks noChangeAspect="1"/>
          </p:cNvPicPr>
          <p:nvPr userDrawn="1"/>
        </p:nvPicPr>
        <p:blipFill>
          <a:blip r:embed="rId4">
            <a:duotone>
              <a:prstClr val="black"/>
              <a:srgbClr val="002060">
                <a:tint val="45000"/>
                <a:satMod val="400000"/>
              </a:srgbClr>
            </a:duotone>
            <a:extLst/>
          </a:blip>
          <a:stretch>
            <a:fillRect/>
          </a:stretch>
        </p:blipFill>
        <p:spPr>
          <a:xfrm>
            <a:off x="837657" y="2369966"/>
            <a:ext cx="506023" cy="773084"/>
          </a:xfrm>
          <a:prstGeom prst="rect">
            <a:avLst/>
          </a:prstGeom>
          <a:ln w="12700">
            <a:miter lim="400000"/>
          </a:ln>
        </p:spPr>
      </p:pic>
      <p:sp>
        <p:nvSpPr>
          <p:cNvPr id="9" name="Marcador de contenido 2">
            <a:extLst>
              <a:ext uri="{FF2B5EF4-FFF2-40B4-BE49-F238E27FC236}">
                <a16:creationId xmlns:a16="http://schemas.microsoft.com/office/drawing/2014/main" id="{D73D8BBD-70C9-4767-8BAE-6282F232E23E}"/>
              </a:ext>
            </a:extLst>
          </p:cNvPr>
          <p:cNvSpPr>
            <a:spLocks noGrp="1"/>
          </p:cNvSpPr>
          <p:nvPr>
            <p:ph idx="1" hasCustomPrompt="1"/>
          </p:nvPr>
        </p:nvSpPr>
        <p:spPr>
          <a:xfrm>
            <a:off x="1523999" y="4270400"/>
            <a:ext cx="9144000" cy="1802461"/>
          </a:xfrm>
        </p:spPr>
        <p:txBody>
          <a:bodyPr/>
          <a:lstStyle>
            <a:lvl1pPr marL="0" indent="0">
              <a:buClr>
                <a:srgbClr val="ED6120"/>
              </a:buClr>
              <a:buFont typeface="+mj-lt"/>
              <a:buNone/>
              <a:defRPr>
                <a:solidFill>
                  <a:schemeClr val="bg1"/>
                </a:solidFill>
              </a:defRPr>
            </a:lvl1pPr>
            <a:lvl2pPr marL="914400" indent="-457200">
              <a:buClr>
                <a:srgbClr val="ED6120"/>
              </a:buClr>
              <a:buFont typeface="+mj-lt"/>
              <a:buAutoNum type="arabicPeriod"/>
              <a:defRPr>
                <a:solidFill>
                  <a:schemeClr val="bg1"/>
                </a:solidFill>
              </a:defRPr>
            </a:lvl2pPr>
            <a:lvl3pPr marL="1371600" indent="-457200">
              <a:buClr>
                <a:srgbClr val="ED6120"/>
              </a:buClr>
              <a:buFont typeface="+mj-lt"/>
              <a:buAutoNum type="arabicPeriod"/>
              <a:defRPr>
                <a:solidFill>
                  <a:schemeClr val="bg1"/>
                </a:solidFill>
              </a:defRPr>
            </a:lvl3pPr>
            <a:lvl4pPr marL="1714500" indent="-342900">
              <a:buClr>
                <a:srgbClr val="ED6120"/>
              </a:buClr>
              <a:buFont typeface="+mj-lt"/>
              <a:buAutoNum type="arabicPeriod"/>
              <a:defRPr>
                <a:solidFill>
                  <a:schemeClr val="bg1"/>
                </a:solidFill>
              </a:defRPr>
            </a:lvl4pPr>
            <a:lvl5pPr marL="2171700" indent="-342900">
              <a:buClr>
                <a:srgbClr val="ED6120"/>
              </a:buClr>
              <a:buFont typeface="+mj-lt"/>
              <a:buAutoNum type="arabicPeriod"/>
              <a:defRPr>
                <a:solidFill>
                  <a:schemeClr val="bg1"/>
                </a:solidFill>
              </a:defRPr>
            </a:lvl5pPr>
          </a:lstStyle>
          <a:p>
            <a:pPr lvl="0"/>
            <a:r>
              <a:rPr lang="es-ES" dirty="0"/>
              <a:t>Descripción</a:t>
            </a:r>
            <a:endParaRPr lang="es-PA" dirty="0"/>
          </a:p>
        </p:txBody>
      </p:sp>
    </p:spTree>
    <p:extLst>
      <p:ext uri="{BB962C8B-B14F-4D97-AF65-F5344CB8AC3E}">
        <p14:creationId xmlns:p14="http://schemas.microsoft.com/office/powerpoint/2010/main" val="41843269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flipV="1">
            <a:off x="0" y="5954845"/>
            <a:ext cx="12192000" cy="10045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p:cNvSpPr/>
          <p:nvPr/>
        </p:nvSpPr>
        <p:spPr>
          <a:xfrm>
            <a:off x="0" y="6078829"/>
            <a:ext cx="12192000" cy="77917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8" name="Picture 7"/>
          <p:cNvPicPr>
            <a:picLocks noChangeAspect="1"/>
          </p:cNvPicPr>
          <p:nvPr/>
        </p:nvPicPr>
        <p:blipFill>
          <a:blip r:embed="rId2">
            <a:clrChange>
              <a:clrFrom>
                <a:srgbClr val="15326C"/>
              </a:clrFrom>
              <a:clrTo>
                <a:srgbClr val="15326C">
                  <a:alpha val="0"/>
                </a:srgbClr>
              </a:clrTo>
            </a:clrChange>
          </a:blip>
          <a:stretch>
            <a:fillRect/>
          </a:stretch>
        </p:blipFill>
        <p:spPr>
          <a:xfrm>
            <a:off x="10212705" y="6055296"/>
            <a:ext cx="1885950" cy="781050"/>
          </a:xfrm>
          <a:prstGeom prst="rect">
            <a:avLst/>
          </a:prstGeom>
        </p:spPr>
      </p:pic>
    </p:spTree>
    <p:extLst>
      <p:ext uri="{BB962C8B-B14F-4D97-AF65-F5344CB8AC3E}">
        <p14:creationId xmlns:p14="http://schemas.microsoft.com/office/powerpoint/2010/main" val="1533000453"/>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1097280" y="1845734"/>
            <a:ext cx="10058400" cy="3949759"/>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Rectangle 10"/>
          <p:cNvSpPr/>
          <p:nvPr/>
        </p:nvSpPr>
        <p:spPr>
          <a:xfrm flipV="1">
            <a:off x="0" y="5954845"/>
            <a:ext cx="12192000" cy="10045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0" y="6078829"/>
            <a:ext cx="12192000" cy="77917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a:blip r:embed="rId2">
            <a:clrChange>
              <a:clrFrom>
                <a:srgbClr val="15326C"/>
              </a:clrFrom>
              <a:clrTo>
                <a:srgbClr val="15326C">
                  <a:alpha val="0"/>
                </a:srgbClr>
              </a:clrTo>
            </a:clrChange>
          </a:blip>
          <a:stretch>
            <a:fillRect/>
          </a:stretch>
        </p:blipFill>
        <p:spPr>
          <a:xfrm>
            <a:off x="10212705" y="6055296"/>
            <a:ext cx="1885950" cy="781050"/>
          </a:xfrm>
          <a:prstGeom prst="rect">
            <a:avLst/>
          </a:prstGeom>
        </p:spPr>
      </p:pic>
    </p:spTree>
    <p:extLst>
      <p:ext uri="{BB962C8B-B14F-4D97-AF65-F5344CB8AC3E}">
        <p14:creationId xmlns:p14="http://schemas.microsoft.com/office/powerpoint/2010/main" val="467570399"/>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97280" y="1845734"/>
            <a:ext cx="4937760" cy="3988395"/>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17920" y="1845735"/>
            <a:ext cx="4937760" cy="3988394"/>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Rectangle 11"/>
          <p:cNvSpPr/>
          <p:nvPr/>
        </p:nvSpPr>
        <p:spPr>
          <a:xfrm flipV="1">
            <a:off x="0" y="5954845"/>
            <a:ext cx="12192000" cy="10045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0" y="6078829"/>
            <a:ext cx="12192000" cy="77917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9" name="Picture 8"/>
          <p:cNvPicPr>
            <a:picLocks noChangeAspect="1"/>
          </p:cNvPicPr>
          <p:nvPr/>
        </p:nvPicPr>
        <p:blipFill>
          <a:blip r:embed="rId2">
            <a:clrChange>
              <a:clrFrom>
                <a:srgbClr val="15326C"/>
              </a:clrFrom>
              <a:clrTo>
                <a:srgbClr val="15326C">
                  <a:alpha val="0"/>
                </a:srgbClr>
              </a:clrTo>
            </a:clrChange>
          </a:blip>
          <a:stretch>
            <a:fillRect/>
          </a:stretch>
        </p:blipFill>
        <p:spPr>
          <a:xfrm>
            <a:off x="10212705" y="6055296"/>
            <a:ext cx="1885950" cy="781050"/>
          </a:xfrm>
          <a:prstGeom prst="rect">
            <a:avLst/>
          </a:prstGeom>
        </p:spPr>
      </p:pic>
    </p:spTree>
    <p:extLst>
      <p:ext uri="{BB962C8B-B14F-4D97-AF65-F5344CB8AC3E}">
        <p14:creationId xmlns:p14="http://schemas.microsoft.com/office/powerpoint/2010/main" val="2883211328"/>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097280" y="2582334"/>
            <a:ext cx="4937760" cy="3251795"/>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217920" y="2582334"/>
            <a:ext cx="4937760" cy="3251795"/>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4" name="Rectangle 13"/>
          <p:cNvSpPr/>
          <p:nvPr/>
        </p:nvSpPr>
        <p:spPr>
          <a:xfrm flipV="1">
            <a:off x="0" y="5954845"/>
            <a:ext cx="12192000" cy="10045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0" y="6078829"/>
            <a:ext cx="12192000" cy="77917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1" name="Picture 10"/>
          <p:cNvPicPr>
            <a:picLocks noChangeAspect="1"/>
          </p:cNvPicPr>
          <p:nvPr/>
        </p:nvPicPr>
        <p:blipFill>
          <a:blip r:embed="rId2">
            <a:clrChange>
              <a:clrFrom>
                <a:srgbClr val="15326C"/>
              </a:clrFrom>
              <a:clrTo>
                <a:srgbClr val="15326C">
                  <a:alpha val="0"/>
                </a:srgbClr>
              </a:clrTo>
            </a:clrChange>
          </a:blip>
          <a:stretch>
            <a:fillRect/>
          </a:stretch>
        </p:blipFill>
        <p:spPr>
          <a:xfrm>
            <a:off x="10212705" y="6055296"/>
            <a:ext cx="1885950" cy="781050"/>
          </a:xfrm>
          <a:prstGeom prst="rect">
            <a:avLst/>
          </a:prstGeom>
        </p:spPr>
      </p:pic>
    </p:spTree>
    <p:extLst>
      <p:ext uri="{BB962C8B-B14F-4D97-AF65-F5344CB8AC3E}">
        <p14:creationId xmlns:p14="http://schemas.microsoft.com/office/powerpoint/2010/main" val="2004258300"/>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9" name="Rectangle 8"/>
          <p:cNvSpPr/>
          <p:nvPr/>
        </p:nvSpPr>
        <p:spPr>
          <a:xfrm flipV="1">
            <a:off x="0" y="5954845"/>
            <a:ext cx="12192000" cy="10045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0" y="6078829"/>
            <a:ext cx="12192000" cy="77917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6" name="Picture 5"/>
          <p:cNvPicPr>
            <a:picLocks noChangeAspect="1"/>
          </p:cNvPicPr>
          <p:nvPr/>
        </p:nvPicPr>
        <p:blipFill>
          <a:blip r:embed="rId2">
            <a:clrChange>
              <a:clrFrom>
                <a:srgbClr val="15326C"/>
              </a:clrFrom>
              <a:clrTo>
                <a:srgbClr val="15326C">
                  <a:alpha val="0"/>
                </a:srgbClr>
              </a:clrTo>
            </a:clrChange>
          </a:blip>
          <a:stretch>
            <a:fillRect/>
          </a:stretch>
        </p:blipFill>
        <p:spPr>
          <a:xfrm>
            <a:off x="10212705" y="6055296"/>
            <a:ext cx="1885950" cy="781050"/>
          </a:xfrm>
          <a:prstGeom prst="rect">
            <a:avLst/>
          </a:prstGeom>
        </p:spPr>
      </p:pic>
    </p:spTree>
    <p:extLst>
      <p:ext uri="{BB962C8B-B14F-4D97-AF65-F5344CB8AC3E}">
        <p14:creationId xmlns:p14="http://schemas.microsoft.com/office/powerpoint/2010/main" val="2066137098"/>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3" name="Rectangle 12"/>
          <p:cNvSpPr/>
          <p:nvPr/>
        </p:nvSpPr>
        <p:spPr>
          <a:xfrm flipV="1">
            <a:off x="0" y="5954845"/>
            <a:ext cx="12192000" cy="10045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p:cNvSpPr/>
          <p:nvPr/>
        </p:nvSpPr>
        <p:spPr>
          <a:xfrm>
            <a:off x="0" y="6078829"/>
            <a:ext cx="12192000" cy="77917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5" name="Picture 4"/>
          <p:cNvPicPr>
            <a:picLocks noChangeAspect="1"/>
          </p:cNvPicPr>
          <p:nvPr/>
        </p:nvPicPr>
        <p:blipFill>
          <a:blip r:embed="rId2">
            <a:clrChange>
              <a:clrFrom>
                <a:srgbClr val="15326C"/>
              </a:clrFrom>
              <a:clrTo>
                <a:srgbClr val="15326C">
                  <a:alpha val="0"/>
                </a:srgbClr>
              </a:clrTo>
            </a:clrChange>
          </a:blip>
          <a:stretch>
            <a:fillRect/>
          </a:stretch>
        </p:blipFill>
        <p:spPr>
          <a:xfrm>
            <a:off x="10212705" y="6055296"/>
            <a:ext cx="1885950" cy="781050"/>
          </a:xfrm>
          <a:prstGeom prst="rect">
            <a:avLst/>
          </a:prstGeom>
        </p:spPr>
      </p:pic>
    </p:spTree>
    <p:extLst>
      <p:ext uri="{BB962C8B-B14F-4D97-AF65-F5344CB8AC3E}">
        <p14:creationId xmlns:p14="http://schemas.microsoft.com/office/powerpoint/2010/main" val="664957315"/>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a:xfrm>
            <a:off x="465512" y="6459785"/>
            <a:ext cx="2618510" cy="365125"/>
          </a:xfrm>
          <a:prstGeom prst="rect">
            <a:avLst/>
          </a:prstGeom>
        </p:spPr>
        <p:txBody>
          <a:bodyPr/>
          <a:lstStyle>
            <a:lvl1pPr algn="l">
              <a:defRPr/>
            </a:lvl1pPr>
          </a:lstStyle>
          <a:p>
            <a:fld id="{5B1A7B04-E342-4ECF-A584-21BE0DCD6AB1}" type="datetimeFigureOut">
              <a:rPr lang="en-US" smtClean="0"/>
              <a:t>11/19/2018</a:t>
            </a:fld>
            <a:endParaRPr lang="en-US"/>
          </a:p>
        </p:txBody>
      </p:sp>
      <p:sp>
        <p:nvSpPr>
          <p:cNvPr id="6" name="Footer Placeholder 5"/>
          <p:cNvSpPr>
            <a:spLocks noGrp="1"/>
          </p:cNvSpPr>
          <p:nvPr>
            <p:ph type="ftr" sz="quarter" idx="11"/>
          </p:nvPr>
        </p:nvSpPr>
        <p:spPr>
          <a:xfrm>
            <a:off x="4800600" y="6459785"/>
            <a:ext cx="4648200" cy="365125"/>
          </a:xfrm>
          <a:prstGeom prst="rect">
            <a:avLst/>
          </a:prstGeo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a:xfrm>
            <a:off x="9900458" y="6459785"/>
            <a:ext cx="1312025" cy="365125"/>
          </a:xfrm>
          <a:prstGeom prst="rect">
            <a:avLst/>
          </a:prstGeom>
        </p:spPr>
        <p:txBody>
          <a:bodyPr/>
          <a:lstStyle>
            <a:lvl1pPr>
              <a:defRPr>
                <a:solidFill>
                  <a:schemeClr val="tx2"/>
                </a:solidFill>
              </a:defRPr>
            </a:lvl1pPr>
          </a:lstStyle>
          <a:p>
            <a:fld id="{80A87660-A35F-4478-B9EE-E66FC98D0F02}" type="slidenum">
              <a:rPr lang="en-US" smtClean="0"/>
              <a:t>‹Nº›</a:t>
            </a:fld>
            <a:endParaRPr lang="en-US"/>
          </a:p>
        </p:txBody>
      </p:sp>
    </p:spTree>
    <p:extLst>
      <p:ext uri="{BB962C8B-B14F-4D97-AF65-F5344CB8AC3E}">
        <p14:creationId xmlns:p14="http://schemas.microsoft.com/office/powerpoint/2010/main" val="1016195297"/>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tIns="0" bIns="0" anchor="b">
            <a:noAutofit/>
          </a:bodyPr>
          <a:lstStyle>
            <a:lvl1pPr>
              <a:defRPr sz="3600" b="0">
                <a:solidFill>
                  <a:srgbClr val="FFFFFF"/>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a:xfrm>
            <a:off x="1097280" y="6459785"/>
            <a:ext cx="2472271" cy="365125"/>
          </a:xfrm>
          <a:prstGeom prst="rect">
            <a:avLst/>
          </a:prstGeom>
        </p:spPr>
        <p:txBody>
          <a:bodyPr/>
          <a:lstStyle/>
          <a:p>
            <a:fld id="{5B1A7B04-E342-4ECF-A584-21BE0DCD6AB1}" type="datetimeFigureOut">
              <a:rPr lang="en-US" smtClean="0"/>
              <a:t>11/19/2018</a:t>
            </a:fld>
            <a:endParaRPr lang="en-US"/>
          </a:p>
        </p:txBody>
      </p:sp>
      <p:sp>
        <p:nvSpPr>
          <p:cNvPr id="6" name="Footer Placeholder 5"/>
          <p:cNvSpPr>
            <a:spLocks noGrp="1"/>
          </p:cNvSpPr>
          <p:nvPr>
            <p:ph type="ftr" sz="quarter" idx="11"/>
          </p:nvPr>
        </p:nvSpPr>
        <p:spPr>
          <a:xfrm>
            <a:off x="3686185" y="6459785"/>
            <a:ext cx="4822804"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9900458" y="6459785"/>
            <a:ext cx="1312025" cy="365125"/>
          </a:xfrm>
          <a:prstGeom prst="rect">
            <a:avLst/>
          </a:prstGeom>
        </p:spPr>
        <p:txBody>
          <a:bodyPr/>
          <a:lstStyle/>
          <a:p>
            <a:fld id="{80A87660-A35F-4478-B9EE-E66FC98D0F02}" type="slidenum">
              <a:rPr lang="en-US" smtClean="0"/>
              <a:t>‹Nº›</a:t>
            </a:fld>
            <a:endParaRPr lang="en-US"/>
          </a:p>
        </p:txBody>
      </p:sp>
    </p:spTree>
    <p:extLst>
      <p:ext uri="{BB962C8B-B14F-4D97-AF65-F5344CB8AC3E}">
        <p14:creationId xmlns:p14="http://schemas.microsoft.com/office/powerpoint/2010/main" val="2097349626"/>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5733"/>
            <a:ext cx="10058400" cy="4059865"/>
          </a:xfrm>
          <a:prstGeom prst="rect">
            <a:avLst/>
          </a:prstGeom>
        </p:spPr>
        <p:txBody>
          <a:bodyPr vert="horz" lIns="0" tIns="45720" rIns="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flipV="1">
            <a:off x="0" y="5954845"/>
            <a:ext cx="12192000" cy="10045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0" y="6078829"/>
            <a:ext cx="12192000" cy="77917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9" name="Picture 8"/>
          <p:cNvPicPr>
            <a:picLocks noChangeAspect="1"/>
          </p:cNvPicPr>
          <p:nvPr/>
        </p:nvPicPr>
        <p:blipFill>
          <a:blip r:embed="rId17">
            <a:clrChange>
              <a:clrFrom>
                <a:srgbClr val="15326C"/>
              </a:clrFrom>
              <a:clrTo>
                <a:srgbClr val="15326C">
                  <a:alpha val="0"/>
                </a:srgbClr>
              </a:clrTo>
            </a:clrChange>
          </a:blip>
          <a:stretch>
            <a:fillRect/>
          </a:stretch>
        </p:blipFill>
        <p:spPr>
          <a:xfrm>
            <a:off x="10212705" y="6055296"/>
            <a:ext cx="1885950" cy="781050"/>
          </a:xfrm>
          <a:prstGeom prst="rect">
            <a:avLst/>
          </a:prstGeom>
        </p:spPr>
      </p:pic>
    </p:spTree>
    <p:extLst>
      <p:ext uri="{BB962C8B-B14F-4D97-AF65-F5344CB8AC3E}">
        <p14:creationId xmlns:p14="http://schemas.microsoft.com/office/powerpoint/2010/main" val="728494396"/>
      </p:ext>
    </p:extLst>
  </p:cSld>
  <p:clrMap bg1="lt1" tx1="dk1" bg2="lt2" tx2="dk2" accent1="accent1" accent2="accent2" accent3="accent3" accent4="accent4" accent5="accent5" accent6="accent6" hlink="hlink" folHlink="folHlink"/>
  <p:sldLayoutIdLst>
    <p:sldLayoutId id="2147483719" r:id="rId1"/>
    <p:sldLayoutId id="2147483720" r:id="rId2"/>
    <p:sldLayoutId id="2147483721" r:id="rId3"/>
    <p:sldLayoutId id="2147483722" r:id="rId4"/>
    <p:sldLayoutId id="2147483723" r:id="rId5"/>
    <p:sldLayoutId id="2147483724" r:id="rId6"/>
    <p:sldLayoutId id="2147483725" r:id="rId7"/>
    <p:sldLayoutId id="2147483726" r:id="rId8"/>
    <p:sldLayoutId id="2147483727" r:id="rId9"/>
    <p:sldLayoutId id="2147483728" r:id="rId10"/>
    <p:sldLayoutId id="2147483729" r:id="rId11"/>
    <p:sldLayoutId id="2147483730" r:id="rId12"/>
    <p:sldLayoutId id="2147483732" r:id="rId13"/>
    <p:sldLayoutId id="2147483733" r:id="rId14"/>
    <p:sldLayoutId id="2147483734" r:id="rId15"/>
  </p:sldLayoutIdLst>
  <p:timing>
    <p:tnLst>
      <p:par>
        <p:cTn id="1" dur="indefinite" restart="never" nodeType="tmRoot"/>
      </p:par>
    </p:tnLst>
  </p:timing>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00.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3" Type="http://schemas.openxmlformats.org/officeDocument/2006/relationships/comments" Target="../comments/comment2.xml"/><Relationship Id="rId2" Type="http://schemas.openxmlformats.org/officeDocument/2006/relationships/image" Target="../media/image89.png"/><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9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25.png"/><Relationship Id="rId1" Type="http://schemas.openxmlformats.org/officeDocument/2006/relationships/slideLayout" Target="../slideLayouts/slideLayout3.xml"/><Relationship Id="rId5" Type="http://schemas.openxmlformats.org/officeDocument/2006/relationships/image" Target="../media/image22.png"/><Relationship Id="rId4" Type="http://schemas.openxmlformats.org/officeDocument/2006/relationships/image" Target="../media/image21.png"/></Relationships>
</file>

<file path=ppt/slides/_rels/slide3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3.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4.png"/><Relationship Id="rId1" Type="http://schemas.openxmlformats.org/officeDocument/2006/relationships/slideLayout" Target="../slideLayouts/slideLayout3.xml"/><Relationship Id="rId4" Type="http://schemas.openxmlformats.org/officeDocument/2006/relationships/image" Target="../media/image2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2.png"/><Relationship Id="rId1" Type="http://schemas.openxmlformats.org/officeDocument/2006/relationships/slideLayout" Target="../slideLayouts/slideLayout4.xml"/><Relationship Id="rId6" Type="http://schemas.openxmlformats.org/officeDocument/2006/relationships/image" Target="../media/image70.png"/><Relationship Id="rId5" Type="http://schemas.openxmlformats.org/officeDocument/2006/relationships/image" Target="../media/image60.png"/><Relationship Id="rId4" Type="http://schemas.openxmlformats.org/officeDocument/2006/relationships/image" Target="../media/image50.png"/></Relationships>
</file>

<file path=ppt/slides/_rels/slide48.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9.png"/><Relationship Id="rId1" Type="http://schemas.openxmlformats.org/officeDocument/2006/relationships/slideLayout" Target="../slideLayouts/slideLayout3.xml"/><Relationship Id="rId5" Type="http://schemas.openxmlformats.org/officeDocument/2006/relationships/image" Target="../media/image44.jpeg"/><Relationship Id="rId4" Type="http://schemas.openxmlformats.org/officeDocument/2006/relationships/image" Target="../media/image43.jpeg"/></Relationships>
</file>

<file path=ppt/slides/_rels/slide59.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53.png"/></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840.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54.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56.png"/></Relationships>
</file>

<file path=ppt/slides/_rels/slide6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image" Target="../media/image62.png"/><Relationship Id="rId4" Type="http://schemas.openxmlformats.org/officeDocument/2006/relationships/image" Target="../media/image61.png"/></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8.png"/><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4.xml"/><Relationship Id="rId4" Type="http://schemas.openxmlformats.org/officeDocument/2006/relationships/image" Target="../media/image73.gif"/></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170.png"/><Relationship Id="rId1" Type="http://schemas.openxmlformats.org/officeDocument/2006/relationships/slideLayout" Target="../slideLayouts/slideLayout4.xml"/><Relationship Id="rId4" Type="http://schemas.openxmlformats.org/officeDocument/2006/relationships/image" Target="../media/image190.png"/></Relationships>
</file>

<file path=ppt/slides/_rels/slide88.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image" Target="../media/image200.png"/><Relationship Id="rId1" Type="http://schemas.openxmlformats.org/officeDocument/2006/relationships/slideLayout" Target="../slideLayouts/slideLayout4.xml"/><Relationship Id="rId4" Type="http://schemas.openxmlformats.org/officeDocument/2006/relationships/image" Target="../media/image78.png"/></Relationships>
</file>

<file path=ppt/slides/_rels/slide8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230.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3.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9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9.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17A0B8-4A49-4FB6-B169-0FBF45BD1853}"/>
              </a:ext>
            </a:extLst>
          </p:cNvPr>
          <p:cNvSpPr>
            <a:spLocks noGrp="1"/>
          </p:cNvSpPr>
          <p:nvPr>
            <p:ph type="ctrTitle"/>
          </p:nvPr>
        </p:nvSpPr>
        <p:spPr/>
        <p:txBody>
          <a:bodyPr>
            <a:normAutofit fontScale="90000"/>
          </a:bodyPr>
          <a:lstStyle/>
          <a:p>
            <a:r>
              <a:rPr lang="es-PA" dirty="0" smtClean="0"/>
              <a:t>Machine </a:t>
            </a:r>
            <a:r>
              <a:rPr lang="es-PA" dirty="0" err="1" smtClean="0"/>
              <a:t>Learning</a:t>
            </a:r>
            <a:r>
              <a:rPr lang="es-PA" dirty="0" smtClean="0"/>
              <a:t> y analítica predictiva</a:t>
            </a:r>
            <a:r>
              <a:rPr lang="es-PA" dirty="0" smtClean="0"/>
              <a:t/>
            </a:r>
            <a:br>
              <a:rPr lang="es-PA" dirty="0" smtClean="0"/>
            </a:br>
            <a:endParaRPr lang="es-PA" dirty="0"/>
          </a:p>
        </p:txBody>
      </p:sp>
      <p:sp>
        <p:nvSpPr>
          <p:cNvPr id="4" name="Subtítulo 2">
            <a:extLst>
              <a:ext uri="{FF2B5EF4-FFF2-40B4-BE49-F238E27FC236}">
                <a16:creationId xmlns:a16="http://schemas.microsoft.com/office/drawing/2014/main" id="{7C1D193D-009F-4CD0-BF39-E30C217C2F81}"/>
              </a:ext>
            </a:extLst>
          </p:cNvPr>
          <p:cNvSpPr txBox="1">
            <a:spLocks/>
          </p:cNvSpPr>
          <p:nvPr/>
        </p:nvSpPr>
        <p:spPr>
          <a:xfrm>
            <a:off x="1524000" y="4171199"/>
            <a:ext cx="9144000" cy="1781728"/>
          </a:xfrm>
          <a:prstGeom prst="rect">
            <a:avLst/>
          </a:prstGeom>
        </p:spPr>
        <p:txBody>
          <a:bodyPr/>
          <a:lstStyle>
            <a:lvl1pPr marL="0" indent="0" algn="l" defTabSz="914400" rtl="0" eaLnBrk="1" latinLnBrk="0" hangingPunct="1">
              <a:lnSpc>
                <a:spcPct val="90000"/>
              </a:lnSpc>
              <a:spcBef>
                <a:spcPts val="1000"/>
              </a:spcBef>
              <a:buClr>
                <a:srgbClr val="00B050"/>
              </a:buClr>
              <a:buFont typeface="Arial" panose="020B0604020202020204" pitchFamily="34" charset="0"/>
              <a:buNone/>
              <a:defRPr sz="2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Clr>
                <a:srgbClr val="00B050"/>
              </a:buClr>
              <a:buFont typeface="Arial" panose="020B0604020202020204" pitchFamily="34" charset="0"/>
              <a:buNone/>
              <a:defRPr sz="2000" kern="1200">
                <a:solidFill>
                  <a:schemeClr val="tx1">
                    <a:lumMod val="65000"/>
                    <a:lumOff val="35000"/>
                  </a:schemeClr>
                </a:solidFill>
                <a:latin typeface="+mn-lt"/>
                <a:ea typeface="+mn-ea"/>
                <a:cs typeface="+mn-cs"/>
              </a:defRPr>
            </a:lvl2pPr>
            <a:lvl3pPr marL="914400" indent="0" algn="ctr" defTabSz="914400" rtl="0" eaLnBrk="1" latinLnBrk="0" hangingPunct="1">
              <a:lnSpc>
                <a:spcPct val="90000"/>
              </a:lnSpc>
              <a:spcBef>
                <a:spcPts val="500"/>
              </a:spcBef>
              <a:buClr>
                <a:srgbClr val="00B050"/>
              </a:buClr>
              <a:buFont typeface="Arial" panose="020B0604020202020204" pitchFamily="34" charset="0"/>
              <a:buNone/>
              <a:defRPr sz="1800" kern="1200">
                <a:solidFill>
                  <a:schemeClr val="tx1">
                    <a:lumMod val="65000"/>
                    <a:lumOff val="35000"/>
                  </a:schemeClr>
                </a:solidFill>
                <a:latin typeface="+mn-lt"/>
                <a:ea typeface="+mn-ea"/>
                <a:cs typeface="+mn-cs"/>
              </a:defRPr>
            </a:lvl3pPr>
            <a:lvl4pPr marL="1371600" indent="0" algn="ctr" defTabSz="914400" rtl="0" eaLnBrk="1" latinLnBrk="0" hangingPunct="1">
              <a:lnSpc>
                <a:spcPct val="90000"/>
              </a:lnSpc>
              <a:spcBef>
                <a:spcPts val="500"/>
              </a:spcBef>
              <a:buClr>
                <a:srgbClr val="00B050"/>
              </a:buClr>
              <a:buFont typeface="Arial" panose="020B0604020202020204" pitchFamily="34" charset="0"/>
              <a:buNone/>
              <a:defRPr sz="1600" kern="1200">
                <a:solidFill>
                  <a:schemeClr val="tx1">
                    <a:lumMod val="65000"/>
                    <a:lumOff val="35000"/>
                  </a:schemeClr>
                </a:solidFill>
                <a:latin typeface="+mn-lt"/>
                <a:ea typeface="+mn-ea"/>
                <a:cs typeface="+mn-cs"/>
              </a:defRPr>
            </a:lvl4pPr>
            <a:lvl5pPr marL="1828800" indent="0" algn="ctr" defTabSz="914400" rtl="0" eaLnBrk="1" latinLnBrk="0" hangingPunct="1">
              <a:lnSpc>
                <a:spcPct val="90000"/>
              </a:lnSpc>
              <a:spcBef>
                <a:spcPts val="500"/>
              </a:spcBef>
              <a:buClr>
                <a:srgbClr val="00B050"/>
              </a:buClr>
              <a:buFont typeface="Arial" panose="020B0604020202020204" pitchFamily="34" charset="0"/>
              <a:buNone/>
              <a:defRPr sz="1600" kern="1200">
                <a:solidFill>
                  <a:schemeClr val="tx1">
                    <a:lumMod val="65000"/>
                    <a:lumOff val="35000"/>
                  </a:schemeClr>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ES" dirty="0"/>
              <a:t>Profesor: </a:t>
            </a:r>
            <a:r>
              <a:rPr lang="es-ES" dirty="0" smtClean="0"/>
              <a:t>César </a:t>
            </a:r>
            <a:r>
              <a:rPr lang="es-ES" dirty="0" err="1" smtClean="0"/>
              <a:t>Hormazábal</a:t>
            </a:r>
            <a:endParaRPr lang="es-ES" dirty="0"/>
          </a:p>
          <a:p>
            <a:r>
              <a:rPr lang="es-ES" dirty="0"/>
              <a:t>LinkedIn: </a:t>
            </a:r>
            <a:r>
              <a:rPr lang="es-CL" dirty="0"/>
              <a:t>linkedin.com/in/</a:t>
            </a:r>
            <a:r>
              <a:rPr lang="es-CL" dirty="0" err="1"/>
              <a:t>hormazabalcesar</a:t>
            </a:r>
            <a:endParaRPr lang="es-ES" dirty="0"/>
          </a:p>
          <a:p>
            <a:r>
              <a:rPr lang="es-ES" dirty="0"/>
              <a:t>Email: </a:t>
            </a:r>
            <a:r>
              <a:rPr lang="es-ES" dirty="0" smtClean="0"/>
              <a:t>cesar.hormazabal@lhlab.cl</a:t>
            </a:r>
            <a:endParaRPr lang="es-ES" dirty="0"/>
          </a:p>
          <a:p>
            <a:r>
              <a:rPr lang="es-ES" dirty="0"/>
              <a:t>Fecha: 6</a:t>
            </a:r>
            <a:r>
              <a:rPr lang="es-ES" dirty="0" smtClean="0"/>
              <a:t> </a:t>
            </a:r>
            <a:r>
              <a:rPr lang="es-ES" dirty="0"/>
              <a:t>de </a:t>
            </a:r>
            <a:r>
              <a:rPr lang="es-ES" dirty="0" smtClean="0"/>
              <a:t>septiembre </a:t>
            </a:r>
            <a:r>
              <a:rPr lang="es-ES" dirty="0"/>
              <a:t>de 2018</a:t>
            </a:r>
            <a:endParaRPr lang="es-PA" dirty="0"/>
          </a:p>
        </p:txBody>
      </p:sp>
    </p:spTree>
    <p:extLst>
      <p:ext uri="{BB962C8B-B14F-4D97-AF65-F5344CB8AC3E}">
        <p14:creationId xmlns:p14="http://schemas.microsoft.com/office/powerpoint/2010/main" val="120552511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Proceso de Machine Learning</a:t>
            </a:r>
            <a:endParaRPr lang="es-CL"/>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596477018"/>
              </p:ext>
            </p:extLst>
          </p:nvPr>
        </p:nvGraphicFramePr>
        <p:xfrm>
          <a:off x="1096963" y="1846263"/>
          <a:ext cx="10058400" cy="39497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Curved Up Arrow 4"/>
          <p:cNvSpPr/>
          <p:nvPr/>
        </p:nvSpPr>
        <p:spPr>
          <a:xfrm>
            <a:off x="2721147" y="4712044"/>
            <a:ext cx="1793187" cy="1083919"/>
          </a:xfrm>
          <a:prstGeom prst="curvedUp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solidFill>
                <a:schemeClr val="tx1"/>
              </a:solidFill>
            </a:endParaRPr>
          </a:p>
        </p:txBody>
      </p:sp>
      <p:sp>
        <p:nvSpPr>
          <p:cNvPr id="6" name="Curved Up Arrow 5"/>
          <p:cNvSpPr/>
          <p:nvPr/>
        </p:nvSpPr>
        <p:spPr>
          <a:xfrm>
            <a:off x="6473482" y="4712044"/>
            <a:ext cx="1793187" cy="1083920"/>
          </a:xfrm>
          <a:prstGeom prst="curvedUp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solidFill>
                <a:schemeClr val="tx1"/>
              </a:solidFill>
            </a:endParaRPr>
          </a:p>
        </p:txBody>
      </p:sp>
      <p:sp>
        <p:nvSpPr>
          <p:cNvPr id="7" name="Content Placeholder 2"/>
          <p:cNvSpPr txBox="1">
            <a:spLocks/>
          </p:cNvSpPr>
          <p:nvPr/>
        </p:nvSpPr>
        <p:spPr>
          <a:xfrm>
            <a:off x="543697" y="4885038"/>
            <a:ext cx="1631092" cy="807308"/>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gn="ctr"/>
            <a:endParaRPr lang="es-CL"/>
          </a:p>
        </p:txBody>
      </p:sp>
      <p:sp>
        <p:nvSpPr>
          <p:cNvPr id="8" name="TextBox 7"/>
          <p:cNvSpPr txBox="1"/>
          <p:nvPr/>
        </p:nvSpPr>
        <p:spPr>
          <a:xfrm>
            <a:off x="543697" y="4872633"/>
            <a:ext cx="2308718" cy="923330"/>
          </a:xfrm>
          <a:prstGeom prst="rect">
            <a:avLst/>
          </a:prstGeom>
          <a:noFill/>
        </p:spPr>
        <p:txBody>
          <a:bodyPr wrap="square" rtlCol="0">
            <a:spAutoFit/>
          </a:bodyPr>
          <a:lstStyle/>
          <a:p>
            <a:r>
              <a:rPr lang="en-US" smtClean="0"/>
              <a:t>Se itera el proceso hasta que la data está preparada</a:t>
            </a:r>
            <a:endParaRPr lang="es-CL"/>
          </a:p>
        </p:txBody>
      </p:sp>
      <p:sp>
        <p:nvSpPr>
          <p:cNvPr id="9" name="TextBox 8"/>
          <p:cNvSpPr txBox="1"/>
          <p:nvPr/>
        </p:nvSpPr>
        <p:spPr>
          <a:xfrm>
            <a:off x="4514334" y="4872633"/>
            <a:ext cx="2308718" cy="923330"/>
          </a:xfrm>
          <a:prstGeom prst="rect">
            <a:avLst/>
          </a:prstGeom>
          <a:noFill/>
        </p:spPr>
        <p:txBody>
          <a:bodyPr wrap="square" rtlCol="0">
            <a:spAutoFit/>
          </a:bodyPr>
          <a:lstStyle/>
          <a:p>
            <a:r>
              <a:rPr lang="en-US" smtClean="0"/>
              <a:t>Se itera el proceso para encontrar el mejor modelo</a:t>
            </a:r>
            <a:endParaRPr lang="es-CL"/>
          </a:p>
        </p:txBody>
      </p:sp>
    </p:spTree>
    <p:extLst>
      <p:ext uri="{BB962C8B-B14F-4D97-AF65-F5344CB8AC3E}">
        <p14:creationId xmlns:p14="http://schemas.microsoft.com/office/powerpoint/2010/main" val="576222149"/>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275230"/>
            <a:ext cx="4419600" cy="1450757"/>
          </a:xfrm>
        </p:spPr>
        <p:txBody>
          <a:bodyPr>
            <a:normAutofit/>
          </a:bodyPr>
          <a:lstStyle/>
          <a:p>
            <a:r>
              <a:rPr lang="es-CL" dirty="0" err="1" smtClean="0">
                <a:solidFill>
                  <a:srgbClr val="4A66AC"/>
                </a:solidFill>
              </a:rPr>
              <a:t>Bagging</a:t>
            </a:r>
            <a:endParaRPr lang="en-US" dirty="0">
              <a:solidFill>
                <a:srgbClr val="4A66AC"/>
              </a:solidFill>
            </a:endParaRPr>
          </a:p>
        </p:txBody>
      </p:sp>
      <p:sp>
        <p:nvSpPr>
          <p:cNvPr id="4" name="Content Placeholder 3"/>
          <p:cNvSpPr>
            <a:spLocks noGrp="1"/>
          </p:cNvSpPr>
          <p:nvPr>
            <p:ph idx="1"/>
          </p:nvPr>
        </p:nvSpPr>
        <p:spPr>
          <a:xfrm>
            <a:off x="917872" y="2068489"/>
            <a:ext cx="10941193" cy="762772"/>
          </a:xfrm>
        </p:spPr>
        <p:txBody>
          <a:bodyPr>
            <a:normAutofit/>
          </a:bodyPr>
          <a:lstStyle/>
          <a:p>
            <a:pPr marL="182880" indent="-182880">
              <a:spcBef>
                <a:spcPct val="20000"/>
              </a:spcBef>
              <a:buSzPct val="85000"/>
              <a:buFont typeface="Arial" pitchFamily="34" charset="0"/>
              <a:buChar char="•"/>
            </a:pPr>
            <a:r>
              <a:rPr lang="es-ES" sz="2400" dirty="0"/>
              <a:t>Con la idea de </a:t>
            </a:r>
            <a:r>
              <a:rPr lang="es-ES" sz="2400" dirty="0" err="1" smtClean="0"/>
              <a:t>Bootstrap</a:t>
            </a:r>
            <a:r>
              <a:rPr lang="es-ES" sz="2400" dirty="0" smtClean="0"/>
              <a:t> </a:t>
            </a:r>
            <a:r>
              <a:rPr lang="es-ES" sz="2400" dirty="0"/>
              <a:t>podemos generar métodos ensamblados de la siguiente manera</a:t>
            </a:r>
            <a:endParaRPr lang="en-US" sz="2400" dirty="0"/>
          </a:p>
        </p:txBody>
      </p:sp>
      <p:pic>
        <p:nvPicPr>
          <p:cNvPr id="6" name="Picture 5"/>
          <p:cNvPicPr>
            <a:picLocks noChangeAspect="1"/>
          </p:cNvPicPr>
          <p:nvPr/>
        </p:nvPicPr>
        <p:blipFill>
          <a:blip r:embed="rId2"/>
          <a:stretch>
            <a:fillRect/>
          </a:stretch>
        </p:blipFill>
        <p:spPr>
          <a:xfrm>
            <a:off x="2425700" y="2500880"/>
            <a:ext cx="7340600" cy="3263900"/>
          </a:xfrm>
          <a:prstGeom prst="rect">
            <a:avLst/>
          </a:prstGeom>
        </p:spPr>
      </p:pic>
    </p:spTree>
    <p:extLst>
      <p:ext uri="{BB962C8B-B14F-4D97-AF65-F5344CB8AC3E}">
        <p14:creationId xmlns:p14="http://schemas.microsoft.com/office/powerpoint/2010/main" val="4030234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799" y="275230"/>
            <a:ext cx="7759960" cy="1450757"/>
          </a:xfrm>
        </p:spPr>
        <p:txBody>
          <a:bodyPr>
            <a:normAutofit/>
          </a:bodyPr>
          <a:lstStyle/>
          <a:p>
            <a:r>
              <a:rPr lang="es-CL" dirty="0" smtClean="0">
                <a:solidFill>
                  <a:srgbClr val="4A66AC"/>
                </a:solidFill>
              </a:rPr>
              <a:t>OOB Error y LOOCV Error</a:t>
            </a:r>
            <a:endParaRPr lang="en-US" dirty="0">
              <a:solidFill>
                <a:srgbClr val="4A66AC"/>
              </a:solidFill>
            </a:endParaRPr>
          </a:p>
        </p:txBody>
      </p:sp>
      <p:sp>
        <p:nvSpPr>
          <p:cNvPr id="4" name="Content Placeholder 3"/>
          <p:cNvSpPr>
            <a:spLocks noGrp="1"/>
          </p:cNvSpPr>
          <p:nvPr>
            <p:ph idx="1"/>
          </p:nvPr>
        </p:nvSpPr>
        <p:spPr>
          <a:xfrm>
            <a:off x="917872" y="2068489"/>
            <a:ext cx="10941193" cy="2951380"/>
          </a:xfrm>
        </p:spPr>
        <p:txBody>
          <a:bodyPr>
            <a:normAutofit lnSpcReduction="10000"/>
          </a:bodyPr>
          <a:lstStyle/>
          <a:p>
            <a:pPr marL="182880" indent="-182880">
              <a:spcBef>
                <a:spcPct val="20000"/>
              </a:spcBef>
              <a:buSzPct val="85000"/>
              <a:buFont typeface="Arial" pitchFamily="34" charset="0"/>
              <a:buChar char="•"/>
            </a:pPr>
            <a:r>
              <a:rPr lang="es-ES" sz="2400" dirty="0" smtClean="0"/>
              <a:t>Al generar muestras </a:t>
            </a:r>
            <a:r>
              <a:rPr lang="es-ES" sz="2400" dirty="0" err="1" smtClean="0"/>
              <a:t>bootstrap</a:t>
            </a:r>
            <a:r>
              <a:rPr lang="es-ES" sz="2400" dirty="0" smtClean="0"/>
              <a:t> y ensamblar un método de clasificación (o regresión) mediante </a:t>
            </a:r>
            <a:r>
              <a:rPr lang="es-ES" sz="2400" dirty="0" err="1" smtClean="0"/>
              <a:t>Bagging</a:t>
            </a:r>
            <a:r>
              <a:rPr lang="es-ES" sz="2400" dirty="0" smtClean="0"/>
              <a:t>, es posible estimar el error de test sin la necesidad de llevar a cabo validación.</a:t>
            </a:r>
          </a:p>
          <a:p>
            <a:pPr marL="182880" indent="-182880">
              <a:spcBef>
                <a:spcPct val="20000"/>
              </a:spcBef>
              <a:buSzPct val="85000"/>
              <a:buFont typeface="Arial" pitchFamily="34" charset="0"/>
              <a:buChar char="•"/>
            </a:pPr>
            <a:r>
              <a:rPr lang="es-ES" sz="2400" dirty="0" smtClean="0"/>
              <a:t>Aproximadamente un 63% de los datos serán parte de cada muestra </a:t>
            </a:r>
            <a:r>
              <a:rPr lang="es-ES" sz="2400" dirty="0" err="1" smtClean="0"/>
              <a:t>bootstrapt</a:t>
            </a:r>
            <a:r>
              <a:rPr lang="es-ES" sz="2400" dirty="0" smtClean="0"/>
              <a:t>.</a:t>
            </a:r>
          </a:p>
          <a:p>
            <a:pPr marL="182880" indent="-182880">
              <a:spcBef>
                <a:spcPct val="20000"/>
              </a:spcBef>
              <a:buSzPct val="85000"/>
              <a:buFont typeface="Arial" pitchFamily="34" charset="0"/>
              <a:buChar char="•"/>
            </a:pPr>
            <a:r>
              <a:rPr lang="es-ES" sz="2400" dirty="0" smtClean="0"/>
              <a:t>Se puede predecir y promediar el error en el “tercio” restante y estimar el error.</a:t>
            </a:r>
          </a:p>
          <a:p>
            <a:pPr marL="182880" indent="-182880">
              <a:spcBef>
                <a:spcPct val="20000"/>
              </a:spcBef>
              <a:buSzPct val="85000"/>
              <a:buFont typeface="Arial" pitchFamily="34" charset="0"/>
              <a:buChar char="•"/>
            </a:pPr>
            <a:r>
              <a:rPr lang="es-ES" sz="2400" dirty="0" smtClean="0"/>
              <a:t>Se puede demostrar que para un alto número de muestras </a:t>
            </a:r>
            <a:r>
              <a:rPr lang="es-ES" sz="2400" dirty="0" err="1" smtClean="0"/>
              <a:t>boostrap</a:t>
            </a:r>
            <a:r>
              <a:rPr lang="es-ES" sz="2400" dirty="0"/>
              <a:t> </a:t>
            </a:r>
            <a:r>
              <a:rPr lang="es-ES" sz="2400" dirty="0" smtClean="0"/>
              <a:t>OOB converge a LOOCV error.</a:t>
            </a:r>
          </a:p>
        </p:txBody>
      </p:sp>
    </p:spTree>
    <p:extLst>
      <p:ext uri="{BB962C8B-B14F-4D97-AF65-F5344CB8AC3E}">
        <p14:creationId xmlns:p14="http://schemas.microsoft.com/office/powerpoint/2010/main" val="580781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2786376" y="1759208"/>
            <a:ext cx="5595624" cy="3964169"/>
          </a:xfrm>
          <a:prstGeom prst="rect">
            <a:avLst/>
          </a:prstGeom>
        </p:spPr>
      </p:pic>
      <p:sp>
        <p:nvSpPr>
          <p:cNvPr id="10" name="Title 1"/>
          <p:cNvSpPr>
            <a:spLocks noGrp="1"/>
          </p:cNvSpPr>
          <p:nvPr>
            <p:ph type="title"/>
          </p:nvPr>
        </p:nvSpPr>
        <p:spPr>
          <a:xfrm>
            <a:off x="1097280" y="286603"/>
            <a:ext cx="10058400" cy="1450757"/>
          </a:xfrm>
        </p:spPr>
        <p:txBody>
          <a:bodyPr>
            <a:normAutofit/>
          </a:bodyPr>
          <a:lstStyle/>
          <a:p>
            <a:r>
              <a:rPr lang="es-CL" dirty="0">
                <a:solidFill>
                  <a:srgbClr val="4A66AC"/>
                </a:solidFill>
              </a:rPr>
              <a:t>Métodos ensamblados</a:t>
            </a:r>
            <a:endParaRPr lang="en-US" dirty="0">
              <a:solidFill>
                <a:srgbClr val="4A66AC"/>
              </a:solidFill>
            </a:endParaRPr>
          </a:p>
        </p:txBody>
      </p:sp>
    </p:spTree>
    <p:extLst>
      <p:ext uri="{BB962C8B-B14F-4D97-AF65-F5344CB8AC3E}">
        <p14:creationId xmlns:p14="http://schemas.microsoft.com/office/powerpoint/2010/main" val="1270058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s-CL" dirty="0">
                <a:solidFill>
                  <a:srgbClr val="4A66AC"/>
                </a:solidFill>
              </a:rPr>
              <a:t>Métodos ensamblados</a:t>
            </a:r>
            <a:endParaRPr lang="en-US" dirty="0">
              <a:solidFill>
                <a:srgbClr val="4A66AC"/>
              </a:solidFill>
            </a:endParaRPr>
          </a:p>
        </p:txBody>
      </p:sp>
      <p:sp>
        <p:nvSpPr>
          <p:cNvPr id="4" name="Content Placeholder 3"/>
          <p:cNvSpPr>
            <a:spLocks noGrp="1"/>
          </p:cNvSpPr>
          <p:nvPr>
            <p:ph idx="1"/>
          </p:nvPr>
        </p:nvSpPr>
        <p:spPr>
          <a:xfrm>
            <a:off x="1029846" y="1830478"/>
            <a:ext cx="8252895" cy="4030700"/>
          </a:xfrm>
        </p:spPr>
        <p:txBody>
          <a:bodyPr>
            <a:normAutofit/>
          </a:bodyPr>
          <a:lstStyle/>
          <a:p>
            <a:pPr marL="182880" indent="-182880">
              <a:spcBef>
                <a:spcPct val="20000"/>
              </a:spcBef>
              <a:buSzPct val="85000"/>
              <a:buFont typeface="Arial" pitchFamily="34" charset="0"/>
              <a:buChar char="•"/>
            </a:pPr>
            <a:r>
              <a:rPr lang="es-CL" sz="2400" dirty="0"/>
              <a:t>Algunos de los algoritmos ensamblados más populares, son modelos basados en Árboles de decisión:</a:t>
            </a:r>
          </a:p>
          <a:p>
            <a:pPr marL="182880" indent="-182880">
              <a:spcBef>
                <a:spcPct val="20000"/>
              </a:spcBef>
              <a:buSzPct val="85000"/>
              <a:buFont typeface="Arial" pitchFamily="34" charset="0"/>
              <a:buChar char="•"/>
            </a:pPr>
            <a:endParaRPr lang="es-CL" sz="2400" dirty="0"/>
          </a:p>
          <a:p>
            <a:pPr marL="182880" lvl="1">
              <a:spcBef>
                <a:spcPct val="20000"/>
              </a:spcBef>
              <a:buSzPct val="85000"/>
              <a:buFont typeface="Arial" pitchFamily="34" charset="0"/>
              <a:buChar char="•"/>
            </a:pPr>
            <a:r>
              <a:rPr lang="es-CL" sz="2400" dirty="0" err="1"/>
              <a:t>Bagging</a:t>
            </a:r>
            <a:endParaRPr lang="es-CL" sz="2400" dirty="0"/>
          </a:p>
          <a:p>
            <a:pPr marL="182880" lvl="1">
              <a:spcBef>
                <a:spcPct val="20000"/>
              </a:spcBef>
              <a:buSzPct val="85000"/>
              <a:buFont typeface="Arial" pitchFamily="34" charset="0"/>
              <a:buChar char="•"/>
            </a:pPr>
            <a:r>
              <a:rPr lang="es-CL" sz="2400" dirty="0" err="1"/>
              <a:t>Random</a:t>
            </a:r>
            <a:r>
              <a:rPr lang="es-CL" sz="2400" dirty="0"/>
              <a:t> </a:t>
            </a:r>
            <a:r>
              <a:rPr lang="es-CL" sz="2400" dirty="0" err="1"/>
              <a:t>Forest</a:t>
            </a:r>
            <a:endParaRPr lang="es-CL" sz="2400" dirty="0"/>
          </a:p>
          <a:p>
            <a:pPr marL="182880" lvl="1">
              <a:spcBef>
                <a:spcPct val="20000"/>
              </a:spcBef>
              <a:buSzPct val="85000"/>
              <a:buFont typeface="Arial" pitchFamily="34" charset="0"/>
              <a:buChar char="•"/>
            </a:pPr>
            <a:r>
              <a:rPr lang="es-CL" sz="2400" dirty="0" err="1"/>
              <a:t>Adaboost</a:t>
            </a:r>
            <a:endParaRPr lang="en-US" sz="2400" dirty="0"/>
          </a:p>
        </p:txBody>
      </p:sp>
      <p:pic>
        <p:nvPicPr>
          <p:cNvPr id="7" name="Picture 6"/>
          <p:cNvPicPr>
            <a:picLocks noChangeAspect="1"/>
          </p:cNvPicPr>
          <p:nvPr/>
        </p:nvPicPr>
        <p:blipFill>
          <a:blip r:embed="rId2"/>
          <a:stretch>
            <a:fillRect/>
          </a:stretch>
        </p:blipFill>
        <p:spPr>
          <a:xfrm>
            <a:off x="8400257" y="2193145"/>
            <a:ext cx="2857500" cy="2857500"/>
          </a:xfrm>
          <a:prstGeom prst="rect">
            <a:avLst/>
          </a:prstGeom>
        </p:spPr>
      </p:pic>
    </p:spTree>
    <p:extLst>
      <p:ext uri="{BB962C8B-B14F-4D97-AF65-F5344CB8AC3E}">
        <p14:creationId xmlns:p14="http://schemas.microsoft.com/office/powerpoint/2010/main" val="749936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animEffect transition="in" filter="fade">
                                      <p:cBhvr>
                                        <p:cTn id="17" dur="500"/>
                                        <p:tgtEl>
                                          <p:spTgt spid="4">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4" end="4"/>
                                            </p:txEl>
                                          </p:spTgt>
                                        </p:tgtEl>
                                        <p:attrNameLst>
                                          <p:attrName>style.visibility</p:attrName>
                                        </p:attrNameLst>
                                      </p:cBhvr>
                                      <p:to>
                                        <p:strVal val="visible"/>
                                      </p:to>
                                    </p:set>
                                    <p:animEffect transition="in" filter="fade">
                                      <p:cBhvr>
                                        <p:cTn id="22"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3053226" y="2009775"/>
            <a:ext cx="6146508" cy="3935388"/>
          </a:xfrm>
          <a:prstGeom prst="rect">
            <a:avLst/>
          </a:prstGeom>
        </p:spPr>
      </p:pic>
      <p:sp>
        <p:nvSpPr>
          <p:cNvPr id="5" name="Title 1"/>
          <p:cNvSpPr txBox="1">
            <a:spLocks/>
          </p:cNvSpPr>
          <p:nvPr/>
        </p:nvSpPr>
        <p:spPr>
          <a:xfrm>
            <a:off x="1249680" y="439003"/>
            <a:ext cx="10058400" cy="1450757"/>
          </a:xfrm>
          <a:prstGeom prst="rect">
            <a:avLst/>
          </a:prstGeom>
        </p:spPr>
        <p:txBody>
          <a:bodyPr vert="horz" lIns="91440" tIns="45720" rIns="91440" bIns="45720" rtlCol="0" anchor="b">
            <a:normAutofit/>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CL" smtClean="0">
                <a:solidFill>
                  <a:srgbClr val="4A66AC"/>
                </a:solidFill>
              </a:rPr>
              <a:t>Métodos ensamblados</a:t>
            </a:r>
            <a:endParaRPr lang="en-US" dirty="0">
              <a:solidFill>
                <a:srgbClr val="4A66AC"/>
              </a:solidFill>
            </a:endParaRPr>
          </a:p>
        </p:txBody>
      </p:sp>
    </p:spTree>
    <p:extLst>
      <p:ext uri="{BB962C8B-B14F-4D97-AF65-F5344CB8AC3E}">
        <p14:creationId xmlns:p14="http://schemas.microsoft.com/office/powerpoint/2010/main" val="3116291185"/>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4"/>
          <p:cNvSpPr>
            <a:spLocks noGrp="1" noChangeArrowheads="1"/>
          </p:cNvSpPr>
          <p:nvPr>
            <p:ph type="title"/>
          </p:nvPr>
        </p:nvSpPr>
        <p:spPr/>
        <p:txBody>
          <a:bodyPr/>
          <a:lstStyle/>
          <a:p>
            <a:r>
              <a:rPr lang="es-CL" dirty="0" err="1" smtClean="0">
                <a:solidFill>
                  <a:srgbClr val="4A66AC"/>
                </a:solidFill>
              </a:rPr>
              <a:t>Adaptative</a:t>
            </a:r>
            <a:r>
              <a:rPr lang="es-CL" dirty="0" smtClean="0">
                <a:solidFill>
                  <a:srgbClr val="4A66AC"/>
                </a:solidFill>
              </a:rPr>
              <a:t> </a:t>
            </a:r>
            <a:r>
              <a:rPr lang="es-CL" dirty="0" err="1" smtClean="0">
                <a:solidFill>
                  <a:srgbClr val="4A66AC"/>
                </a:solidFill>
              </a:rPr>
              <a:t>Boosting</a:t>
            </a:r>
            <a:r>
              <a:rPr lang="es-CL" dirty="0" smtClean="0">
                <a:solidFill>
                  <a:srgbClr val="4A66AC"/>
                </a:solidFill>
              </a:rPr>
              <a:t> (</a:t>
            </a:r>
            <a:r>
              <a:rPr lang="es-CL" dirty="0" err="1" smtClean="0">
                <a:solidFill>
                  <a:srgbClr val="4A66AC"/>
                </a:solidFill>
              </a:rPr>
              <a:t>Adaboost</a:t>
            </a:r>
            <a:r>
              <a:rPr lang="es-CL" dirty="0" smtClean="0">
                <a:solidFill>
                  <a:srgbClr val="4A66AC"/>
                </a:solidFill>
              </a:rPr>
              <a:t>)</a:t>
            </a:r>
            <a:endParaRPr lang="en-GB" dirty="0" smtClean="0"/>
          </a:p>
        </p:txBody>
      </p:sp>
      <p:pic>
        <p:nvPicPr>
          <p:cNvPr id="2" name="Picture 1"/>
          <p:cNvPicPr>
            <a:picLocks noChangeAspect="1"/>
          </p:cNvPicPr>
          <p:nvPr/>
        </p:nvPicPr>
        <p:blipFill>
          <a:blip r:embed="rId3"/>
          <a:stretch>
            <a:fillRect/>
          </a:stretch>
        </p:blipFill>
        <p:spPr>
          <a:xfrm>
            <a:off x="767034" y="1997800"/>
            <a:ext cx="4048125" cy="3829050"/>
          </a:xfrm>
          <a:prstGeom prst="rect">
            <a:avLst/>
          </a:prstGeom>
        </p:spPr>
      </p:pic>
      <p:pic>
        <p:nvPicPr>
          <p:cNvPr id="3" name="Picture 2"/>
          <p:cNvPicPr>
            <a:picLocks noChangeAspect="1"/>
          </p:cNvPicPr>
          <p:nvPr/>
        </p:nvPicPr>
        <p:blipFill>
          <a:blip r:embed="rId4"/>
          <a:stretch>
            <a:fillRect/>
          </a:stretch>
        </p:blipFill>
        <p:spPr>
          <a:xfrm>
            <a:off x="5202627" y="1933660"/>
            <a:ext cx="5927503" cy="3664676"/>
          </a:xfrm>
          <a:prstGeom prst="rect">
            <a:avLst/>
          </a:prstGeom>
        </p:spPr>
      </p:pic>
    </p:spTree>
    <p:extLst>
      <p:ext uri="{BB962C8B-B14F-4D97-AF65-F5344CB8AC3E}">
        <p14:creationId xmlns:p14="http://schemas.microsoft.com/office/powerpoint/2010/main" val="1859567349"/>
      </p:ext>
    </p:extLst>
  </p:cSld>
  <p:clrMapOvr>
    <a:masterClrMapping/>
  </p:clrMapOvr>
  <p:transition>
    <p:split/>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Procesar Datos</a:t>
            </a:r>
            <a:endParaRPr lang="es-CL"/>
          </a:p>
        </p:txBody>
      </p:sp>
      <p:sp>
        <p:nvSpPr>
          <p:cNvPr id="3" name="Content Placeholder 2"/>
          <p:cNvSpPr>
            <a:spLocks noGrp="1"/>
          </p:cNvSpPr>
          <p:nvPr>
            <p:ph idx="1"/>
          </p:nvPr>
        </p:nvSpPr>
        <p:spPr>
          <a:xfrm>
            <a:off x="2174789" y="2343950"/>
            <a:ext cx="1952368" cy="1173606"/>
          </a:xfrm>
        </p:spPr>
        <p:txBody>
          <a:bodyPr/>
          <a:lstStyle/>
          <a:p>
            <a:r>
              <a:rPr lang="en-US" smtClean="0"/>
              <a:t>¿Qué datos son importantes para el modelo?</a:t>
            </a:r>
          </a:p>
          <a:p>
            <a:endParaRPr lang="en-US" smtClean="0"/>
          </a:p>
          <a:p>
            <a:endParaRPr lang="es-CL"/>
          </a:p>
        </p:txBody>
      </p:sp>
      <p:sp>
        <p:nvSpPr>
          <p:cNvPr id="7" name="Content Placeholder 2"/>
          <p:cNvSpPr txBox="1">
            <a:spLocks/>
          </p:cNvSpPr>
          <p:nvPr/>
        </p:nvSpPr>
        <p:spPr>
          <a:xfrm>
            <a:off x="543697" y="4885038"/>
            <a:ext cx="1631092" cy="807308"/>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gn="ctr"/>
            <a:endParaRPr lang="es-CL"/>
          </a:p>
        </p:txBody>
      </p:sp>
      <p:sp>
        <p:nvSpPr>
          <p:cNvPr id="10" name="Content Placeholder 2"/>
          <p:cNvSpPr txBox="1">
            <a:spLocks/>
          </p:cNvSpPr>
          <p:nvPr/>
        </p:nvSpPr>
        <p:spPr>
          <a:xfrm>
            <a:off x="4650260" y="3357203"/>
            <a:ext cx="2220097" cy="942948"/>
          </a:xfrm>
          <a:prstGeom prst="rect">
            <a:avLst/>
          </a:prstGeom>
        </p:spPr>
        <p:txBody>
          <a:bodyPr vert="horz" lIns="0" tIns="45720" rIns="0" bIns="45720" rtlCol="0">
            <a:normAutofit fontScale="92500" lnSpcReduction="2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mtClean="0"/>
              <a:t>¿Tienen sentido los datos para el formato del problema?</a:t>
            </a:r>
          </a:p>
          <a:p>
            <a:endParaRPr lang="es-CL"/>
          </a:p>
        </p:txBody>
      </p:sp>
      <p:sp>
        <p:nvSpPr>
          <p:cNvPr id="11" name="Content Placeholder 2"/>
          <p:cNvSpPr txBox="1">
            <a:spLocks/>
          </p:cNvSpPr>
          <p:nvPr/>
        </p:nvSpPr>
        <p:spPr>
          <a:xfrm>
            <a:off x="7521147" y="4300151"/>
            <a:ext cx="2220097" cy="942948"/>
          </a:xfrm>
          <a:prstGeom prst="rect">
            <a:avLst/>
          </a:prstGeom>
        </p:spPr>
        <p:txBody>
          <a:bodyPr vert="horz" lIns="0" tIns="45720" rIns="0" bIns="45720" rtlCol="0">
            <a:normAutofit fontScale="85000" lnSpcReduction="2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mtClean="0"/>
              <a:t>¿Existe alguna transformación de los datos que haga que tengan sentido?</a:t>
            </a:r>
          </a:p>
          <a:p>
            <a:endParaRPr lang="es-CL"/>
          </a:p>
        </p:txBody>
      </p:sp>
    </p:spTree>
    <p:extLst>
      <p:ext uri="{BB962C8B-B14F-4D97-AF65-F5344CB8AC3E}">
        <p14:creationId xmlns:p14="http://schemas.microsoft.com/office/powerpoint/2010/main" val="27404826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Visualizar Datos</a:t>
            </a:r>
            <a:endParaRPr lang="es-CL"/>
          </a:p>
        </p:txBody>
      </p:sp>
      <p:sp>
        <p:nvSpPr>
          <p:cNvPr id="3" name="Content Placeholder 2"/>
          <p:cNvSpPr>
            <a:spLocks noGrp="1"/>
          </p:cNvSpPr>
          <p:nvPr>
            <p:ph idx="1"/>
          </p:nvPr>
        </p:nvSpPr>
        <p:spPr>
          <a:xfrm>
            <a:off x="2174789" y="2343950"/>
            <a:ext cx="1952368" cy="1173606"/>
          </a:xfrm>
        </p:spPr>
        <p:txBody>
          <a:bodyPr>
            <a:normAutofit lnSpcReduction="10000"/>
          </a:bodyPr>
          <a:lstStyle/>
          <a:p>
            <a:r>
              <a:rPr lang="en-US" smtClean="0"/>
              <a:t>¿Puedo descubrir relaciones entre los datos?</a:t>
            </a:r>
          </a:p>
          <a:p>
            <a:endParaRPr lang="en-US" smtClean="0"/>
          </a:p>
          <a:p>
            <a:endParaRPr lang="es-CL"/>
          </a:p>
        </p:txBody>
      </p:sp>
      <p:sp>
        <p:nvSpPr>
          <p:cNvPr id="7" name="Content Placeholder 2"/>
          <p:cNvSpPr txBox="1">
            <a:spLocks/>
          </p:cNvSpPr>
          <p:nvPr/>
        </p:nvSpPr>
        <p:spPr>
          <a:xfrm>
            <a:off x="543697" y="4885038"/>
            <a:ext cx="1631092" cy="807308"/>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gn="ctr"/>
            <a:endParaRPr lang="es-CL"/>
          </a:p>
        </p:txBody>
      </p:sp>
      <p:sp>
        <p:nvSpPr>
          <p:cNvPr id="10" name="Content Placeholder 2"/>
          <p:cNvSpPr txBox="1">
            <a:spLocks/>
          </p:cNvSpPr>
          <p:nvPr/>
        </p:nvSpPr>
        <p:spPr>
          <a:xfrm>
            <a:off x="4650260" y="3357202"/>
            <a:ext cx="2368378" cy="1124181"/>
          </a:xfrm>
          <a:prstGeom prst="rect">
            <a:avLst/>
          </a:prstGeom>
        </p:spPr>
        <p:txBody>
          <a:bodyPr vert="horz" lIns="0" tIns="45720" rIns="0" bIns="45720" rtlCol="0">
            <a:normAutofit fontScale="85000" lnSpcReduction="2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mtClean="0"/>
              <a:t>Debido a las dificultades de nuestra visión, se recomienda buscar las relaciones de a pares</a:t>
            </a:r>
            <a:endParaRPr lang="es-CL"/>
          </a:p>
        </p:txBody>
      </p:sp>
      <p:sp>
        <p:nvSpPr>
          <p:cNvPr id="11" name="Content Placeholder 2"/>
          <p:cNvSpPr txBox="1">
            <a:spLocks/>
          </p:cNvSpPr>
          <p:nvPr/>
        </p:nvSpPr>
        <p:spPr>
          <a:xfrm>
            <a:off x="7521147" y="4300151"/>
            <a:ext cx="2220097" cy="942948"/>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mtClean="0"/>
              <a:t>Se visualizan tendencias, dispersiones.</a:t>
            </a:r>
            <a:endParaRPr lang="es-CL"/>
          </a:p>
        </p:txBody>
      </p:sp>
    </p:spTree>
    <p:extLst>
      <p:ext uri="{BB962C8B-B14F-4D97-AF65-F5344CB8AC3E}">
        <p14:creationId xmlns:p14="http://schemas.microsoft.com/office/powerpoint/2010/main" val="384296712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Aplicar Modelo de Machine Learning.</a:t>
            </a:r>
            <a:endParaRPr lang="es-CL"/>
          </a:p>
        </p:txBody>
      </p:sp>
      <p:sp>
        <p:nvSpPr>
          <p:cNvPr id="3" name="Content Placeholder 2"/>
          <p:cNvSpPr>
            <a:spLocks noGrp="1"/>
          </p:cNvSpPr>
          <p:nvPr>
            <p:ph idx="1"/>
          </p:nvPr>
        </p:nvSpPr>
        <p:spPr>
          <a:xfrm>
            <a:off x="2174789" y="2343950"/>
            <a:ext cx="1952368" cy="1173606"/>
          </a:xfrm>
        </p:spPr>
        <p:txBody>
          <a:bodyPr>
            <a:normAutofit fontScale="92500"/>
          </a:bodyPr>
          <a:lstStyle/>
          <a:p>
            <a:r>
              <a:rPr lang="en-US" smtClean="0"/>
              <a:t>Al aplicarlo tendremos cierto nivel de certeza del modelo.</a:t>
            </a:r>
          </a:p>
          <a:p>
            <a:endParaRPr lang="en-US" smtClean="0"/>
          </a:p>
          <a:p>
            <a:endParaRPr lang="es-CL"/>
          </a:p>
        </p:txBody>
      </p:sp>
      <p:sp>
        <p:nvSpPr>
          <p:cNvPr id="7" name="Content Placeholder 2"/>
          <p:cNvSpPr txBox="1">
            <a:spLocks/>
          </p:cNvSpPr>
          <p:nvPr/>
        </p:nvSpPr>
        <p:spPr>
          <a:xfrm>
            <a:off x="543697" y="4885038"/>
            <a:ext cx="1631092" cy="807308"/>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gn="ctr"/>
            <a:endParaRPr lang="es-CL"/>
          </a:p>
        </p:txBody>
      </p:sp>
      <p:sp>
        <p:nvSpPr>
          <p:cNvPr id="10" name="Content Placeholder 2"/>
          <p:cNvSpPr txBox="1">
            <a:spLocks/>
          </p:cNvSpPr>
          <p:nvPr/>
        </p:nvSpPr>
        <p:spPr>
          <a:xfrm>
            <a:off x="4650260" y="3357203"/>
            <a:ext cx="2220097" cy="942948"/>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mtClean="0"/>
              <a:t>Es el momento de compararlo con otros modelos.</a:t>
            </a:r>
            <a:endParaRPr lang="es-CL"/>
          </a:p>
        </p:txBody>
      </p:sp>
      <p:sp>
        <p:nvSpPr>
          <p:cNvPr id="11" name="Content Placeholder 2"/>
          <p:cNvSpPr txBox="1">
            <a:spLocks/>
          </p:cNvSpPr>
          <p:nvPr/>
        </p:nvSpPr>
        <p:spPr>
          <a:xfrm>
            <a:off x="7521147" y="4300150"/>
            <a:ext cx="2561967" cy="1062681"/>
          </a:xfrm>
          <a:prstGeom prst="rect">
            <a:avLst/>
          </a:prstGeom>
        </p:spPr>
        <p:txBody>
          <a:bodyPr vert="horz" lIns="0" tIns="45720" rIns="0" bIns="45720" rtlCol="0">
            <a:normAutofit fontScale="85000" lnSpcReduction="2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mtClean="0"/>
              <a:t>Se compara en base al éxito del modelo y el costo de cálculo que suponga, además de que tan comprensible es.</a:t>
            </a:r>
            <a:endParaRPr lang="es-CL"/>
          </a:p>
        </p:txBody>
      </p:sp>
    </p:spTree>
    <p:extLst>
      <p:ext uri="{BB962C8B-B14F-4D97-AF65-F5344CB8AC3E}">
        <p14:creationId xmlns:p14="http://schemas.microsoft.com/office/powerpoint/2010/main" val="305529070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Aplicaciones de Machine Learning</a:t>
            </a:r>
            <a:endParaRPr lang="es-CL"/>
          </a:p>
        </p:txBody>
      </p:sp>
      <p:sp>
        <p:nvSpPr>
          <p:cNvPr id="3" name="Content Placeholder 2"/>
          <p:cNvSpPr>
            <a:spLocks noGrp="1"/>
          </p:cNvSpPr>
          <p:nvPr>
            <p:ph idx="1"/>
          </p:nvPr>
        </p:nvSpPr>
        <p:spPr/>
        <p:txBody>
          <a:bodyPr/>
          <a:lstStyle/>
          <a:p>
            <a:r>
              <a:rPr lang="en-US" smtClean="0"/>
              <a:t>Anti-Fraude.</a:t>
            </a:r>
          </a:p>
          <a:p>
            <a:r>
              <a:rPr lang="en-US" smtClean="0"/>
              <a:t>Trading algorítmico.</a:t>
            </a:r>
          </a:p>
          <a:p>
            <a:r>
              <a:rPr lang="en-US" smtClean="0"/>
              <a:t>Fondos de inversión manejados por IA</a:t>
            </a:r>
          </a:p>
          <a:p>
            <a:r>
              <a:rPr lang="en-US" smtClean="0"/>
              <a:t>Anti-Lavado de dinero.</a:t>
            </a:r>
          </a:p>
          <a:p>
            <a:r>
              <a:rPr lang="en-US" smtClean="0"/>
              <a:t>Análisis de transacciones en tiempo real.</a:t>
            </a:r>
          </a:p>
          <a:p>
            <a:r>
              <a:rPr lang="en-US" smtClean="0"/>
              <a:t>Credit-Scoring.</a:t>
            </a:r>
          </a:p>
          <a:p>
            <a:r>
              <a:rPr lang="en-US" smtClean="0"/>
              <a:t>Inversión automática.</a:t>
            </a:r>
          </a:p>
          <a:p>
            <a:r>
              <a:rPr lang="en-US" smtClean="0"/>
              <a:t>Modelos de Fuga y Propensión de Clientes.</a:t>
            </a:r>
            <a:endParaRPr lang="es-CL"/>
          </a:p>
        </p:txBody>
      </p:sp>
    </p:spTree>
    <p:extLst>
      <p:ext uri="{BB962C8B-B14F-4D97-AF65-F5344CB8AC3E}">
        <p14:creationId xmlns:p14="http://schemas.microsoft.com/office/powerpoint/2010/main" val="79479428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Aplicaciones de Machine Learning</a:t>
            </a:r>
            <a:endParaRPr lang="es-CL"/>
          </a:p>
        </p:txBody>
      </p:sp>
      <p:sp>
        <p:nvSpPr>
          <p:cNvPr id="3" name="Content Placeholder 2"/>
          <p:cNvSpPr>
            <a:spLocks noGrp="1"/>
          </p:cNvSpPr>
          <p:nvPr>
            <p:ph idx="1"/>
          </p:nvPr>
        </p:nvSpPr>
        <p:spPr/>
        <p:txBody>
          <a:bodyPr/>
          <a:lstStyle/>
          <a:p>
            <a:r>
              <a:rPr lang="en-US" smtClean="0"/>
              <a:t>JPMorgan -&gt; Algoritmo COIN (Análisis automático de documentos).</a:t>
            </a:r>
          </a:p>
          <a:p>
            <a:r>
              <a:rPr lang="en-US"/>
              <a:t>                 -&gt; Emerging Opportunities </a:t>
            </a:r>
            <a:r>
              <a:rPr lang="en-US" smtClean="0"/>
              <a:t>Engine</a:t>
            </a:r>
          </a:p>
          <a:p>
            <a:r>
              <a:rPr lang="en-US" smtClean="0"/>
              <a:t>Wells Fargo-&gt;Chatbot para la mensajería de la compañía.</a:t>
            </a:r>
          </a:p>
          <a:p>
            <a:endParaRPr lang="es-CL" smtClean="0"/>
          </a:p>
          <a:p>
            <a:r>
              <a:rPr lang="es-CL"/>
              <a:t>Citibank     -&gt;</a:t>
            </a:r>
            <a:r>
              <a:rPr lang="es-CL" smtClean="0"/>
              <a:t>FeedzAI (Detector de fraudes)</a:t>
            </a:r>
            <a:endParaRPr lang="es-CL"/>
          </a:p>
          <a:p>
            <a:endParaRPr lang="en-US"/>
          </a:p>
          <a:p>
            <a:r>
              <a:rPr lang="en-US" smtClean="0"/>
              <a:t>ChileCompra-&gt;Detector de Fraude en compra públicas.</a:t>
            </a:r>
          </a:p>
          <a:p>
            <a:r>
              <a:rPr lang="en-US" smtClean="0"/>
              <a:t>                         Comparador de precios automático</a:t>
            </a:r>
            <a:endParaRPr lang="es-CL"/>
          </a:p>
        </p:txBody>
      </p:sp>
    </p:spTree>
    <p:extLst>
      <p:ext uri="{BB962C8B-B14F-4D97-AF65-F5344CB8AC3E}">
        <p14:creationId xmlns:p14="http://schemas.microsoft.com/office/powerpoint/2010/main" val="151171829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Discusión de Primer Caso</a:t>
            </a:r>
            <a:endParaRPr lang="es-CL"/>
          </a:p>
        </p:txBody>
      </p:sp>
      <p:sp>
        <p:nvSpPr>
          <p:cNvPr id="3" name="Content Placeholder 2"/>
          <p:cNvSpPr>
            <a:spLocks noGrp="1"/>
          </p:cNvSpPr>
          <p:nvPr>
            <p:ph idx="1"/>
          </p:nvPr>
        </p:nvSpPr>
        <p:spPr/>
        <p:txBody>
          <a:bodyPr/>
          <a:lstStyle/>
          <a:p>
            <a:pPr marL="0" indent="0">
              <a:buNone/>
            </a:pPr>
            <a:r>
              <a:rPr lang="en-US" smtClean="0"/>
              <a:t>Piense 5 situaciones en su compañía donde la velocidad de reacción a una situación ha sido más lenta de lo necesario, discuta si sería posible pasarla a un modelo de machine learning.</a:t>
            </a:r>
          </a:p>
          <a:p>
            <a:pPr marL="0" indent="0">
              <a:buNone/>
            </a:pPr>
            <a:endParaRPr lang="en-US" smtClean="0"/>
          </a:p>
          <a:p>
            <a:pPr marL="0" indent="0">
              <a:buNone/>
            </a:pPr>
            <a:r>
              <a:rPr lang="en-US" smtClean="0"/>
              <a:t>Discuta 5 situaciones donde el volumen de datos es más grande de lo que puede procesar una persona. ¿Cómo lo automatizaría, qué variables serían las importantes?</a:t>
            </a:r>
            <a:endParaRPr lang="es-CL"/>
          </a:p>
        </p:txBody>
      </p:sp>
    </p:spTree>
    <p:extLst>
      <p:ext uri="{BB962C8B-B14F-4D97-AF65-F5344CB8AC3E}">
        <p14:creationId xmlns:p14="http://schemas.microsoft.com/office/powerpoint/2010/main" val="275863296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Ejemplo</a:t>
            </a:r>
            <a:r>
              <a:rPr lang="en-US" dirty="0" smtClean="0"/>
              <a:t> </a:t>
            </a:r>
            <a:r>
              <a:rPr lang="en-US" dirty="0" err="1" smtClean="0"/>
              <a:t>en</a:t>
            </a:r>
            <a:r>
              <a:rPr lang="en-US" dirty="0" smtClean="0"/>
              <a:t> Rapid-Miner</a:t>
            </a:r>
            <a:endParaRPr lang="es-CL" dirty="0"/>
          </a:p>
        </p:txBody>
      </p:sp>
      <p:sp>
        <p:nvSpPr>
          <p:cNvPr id="3" name="Rectángulo 2"/>
          <p:cNvSpPr/>
          <p:nvPr/>
        </p:nvSpPr>
        <p:spPr>
          <a:xfrm>
            <a:off x="1097280" y="2374085"/>
            <a:ext cx="2072081" cy="11744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smtClean="0"/>
              <a:t>Carga de dato en repositorio</a:t>
            </a:r>
            <a:endParaRPr lang="es-419" dirty="0"/>
          </a:p>
        </p:txBody>
      </p:sp>
      <p:pic>
        <p:nvPicPr>
          <p:cNvPr id="4" name="Imagen 3"/>
          <p:cNvPicPr>
            <a:picLocks noChangeAspect="1"/>
          </p:cNvPicPr>
          <p:nvPr/>
        </p:nvPicPr>
        <p:blipFill>
          <a:blip r:embed="rId2"/>
          <a:stretch>
            <a:fillRect/>
          </a:stretch>
        </p:blipFill>
        <p:spPr>
          <a:xfrm>
            <a:off x="3777931" y="1988192"/>
            <a:ext cx="3360238" cy="3842158"/>
          </a:xfrm>
          <a:prstGeom prst="rect">
            <a:avLst/>
          </a:prstGeom>
        </p:spPr>
      </p:pic>
    </p:spTree>
    <p:extLst>
      <p:ext uri="{BB962C8B-B14F-4D97-AF65-F5344CB8AC3E}">
        <p14:creationId xmlns:p14="http://schemas.microsoft.com/office/powerpoint/2010/main" val="261301803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Ejemplo</a:t>
            </a:r>
            <a:r>
              <a:rPr lang="en-US" dirty="0" smtClean="0"/>
              <a:t> </a:t>
            </a:r>
            <a:r>
              <a:rPr lang="en-US" dirty="0" err="1" smtClean="0"/>
              <a:t>en</a:t>
            </a:r>
            <a:r>
              <a:rPr lang="en-US" dirty="0" smtClean="0"/>
              <a:t> Rapid-Miner</a:t>
            </a:r>
            <a:endParaRPr lang="es-CL" dirty="0"/>
          </a:p>
        </p:txBody>
      </p:sp>
      <p:sp>
        <p:nvSpPr>
          <p:cNvPr id="3" name="Rectángulo 2"/>
          <p:cNvSpPr/>
          <p:nvPr/>
        </p:nvSpPr>
        <p:spPr>
          <a:xfrm>
            <a:off x="1097280" y="2374085"/>
            <a:ext cx="2072081" cy="11744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smtClean="0"/>
              <a:t>Limpieza de Data</a:t>
            </a:r>
            <a:endParaRPr lang="es-419" dirty="0"/>
          </a:p>
        </p:txBody>
      </p:sp>
      <p:pic>
        <p:nvPicPr>
          <p:cNvPr id="5" name="Imagen 4"/>
          <p:cNvPicPr>
            <a:picLocks noChangeAspect="1"/>
          </p:cNvPicPr>
          <p:nvPr/>
        </p:nvPicPr>
        <p:blipFill>
          <a:blip r:embed="rId2"/>
          <a:stretch>
            <a:fillRect/>
          </a:stretch>
        </p:blipFill>
        <p:spPr>
          <a:xfrm>
            <a:off x="3484534" y="1996581"/>
            <a:ext cx="3613840" cy="3993160"/>
          </a:xfrm>
          <a:prstGeom prst="rect">
            <a:avLst/>
          </a:prstGeom>
        </p:spPr>
      </p:pic>
    </p:spTree>
    <p:extLst>
      <p:ext uri="{BB962C8B-B14F-4D97-AF65-F5344CB8AC3E}">
        <p14:creationId xmlns:p14="http://schemas.microsoft.com/office/powerpoint/2010/main" val="191616592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Ejemplo</a:t>
            </a:r>
            <a:r>
              <a:rPr lang="en-US" dirty="0" smtClean="0"/>
              <a:t> </a:t>
            </a:r>
            <a:r>
              <a:rPr lang="en-US" dirty="0" err="1" smtClean="0"/>
              <a:t>en</a:t>
            </a:r>
            <a:r>
              <a:rPr lang="en-US" dirty="0" smtClean="0"/>
              <a:t> Rapid-Miner</a:t>
            </a:r>
            <a:endParaRPr lang="es-CL" dirty="0"/>
          </a:p>
        </p:txBody>
      </p:sp>
      <p:sp>
        <p:nvSpPr>
          <p:cNvPr id="3" name="Rectángulo 2"/>
          <p:cNvSpPr/>
          <p:nvPr/>
        </p:nvSpPr>
        <p:spPr>
          <a:xfrm>
            <a:off x="1097280" y="2374085"/>
            <a:ext cx="2072081" cy="11744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smtClean="0"/>
              <a:t>Creación de Modelo</a:t>
            </a:r>
            <a:endParaRPr lang="es-419" dirty="0"/>
          </a:p>
        </p:txBody>
      </p:sp>
      <p:pic>
        <p:nvPicPr>
          <p:cNvPr id="4" name="Imagen 3"/>
          <p:cNvPicPr>
            <a:picLocks noChangeAspect="1"/>
          </p:cNvPicPr>
          <p:nvPr/>
        </p:nvPicPr>
        <p:blipFill>
          <a:blip r:embed="rId2"/>
          <a:stretch>
            <a:fillRect/>
          </a:stretch>
        </p:blipFill>
        <p:spPr>
          <a:xfrm>
            <a:off x="3430573" y="1873584"/>
            <a:ext cx="3619500" cy="4067175"/>
          </a:xfrm>
          <a:prstGeom prst="rect">
            <a:avLst/>
          </a:prstGeom>
        </p:spPr>
      </p:pic>
    </p:spTree>
    <p:extLst>
      <p:ext uri="{BB962C8B-B14F-4D97-AF65-F5344CB8AC3E}">
        <p14:creationId xmlns:p14="http://schemas.microsoft.com/office/powerpoint/2010/main" val="110803724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contenido 3">
            <a:extLst>
              <a:ext uri="{FF2B5EF4-FFF2-40B4-BE49-F238E27FC236}">
                <a16:creationId xmlns:a16="http://schemas.microsoft.com/office/drawing/2014/main" id="{0012B050-E061-4BCE-B307-1816C37511AE}"/>
              </a:ext>
            </a:extLst>
          </p:cNvPr>
          <p:cNvSpPr>
            <a:spLocks noGrp="1"/>
          </p:cNvSpPr>
          <p:nvPr>
            <p:ph idx="1"/>
          </p:nvPr>
        </p:nvSpPr>
        <p:spPr/>
        <p:txBody>
          <a:bodyPr/>
          <a:lstStyle/>
          <a:p>
            <a:r>
              <a:rPr lang="es-PA" dirty="0" smtClean="0"/>
              <a:t>Introducción</a:t>
            </a:r>
          </a:p>
          <a:p>
            <a:r>
              <a:rPr lang="es-PA" dirty="0" smtClean="0"/>
              <a:t>Tipos de modelos en Machine </a:t>
            </a:r>
            <a:r>
              <a:rPr lang="es-PA" dirty="0" err="1" smtClean="0"/>
              <a:t>Learning</a:t>
            </a:r>
            <a:r>
              <a:rPr lang="es-PA" dirty="0" smtClean="0"/>
              <a:t> y Aplicaciones.</a:t>
            </a:r>
          </a:p>
          <a:p>
            <a:r>
              <a:rPr lang="es-PA" dirty="0" smtClean="0"/>
              <a:t>Regresiones y sus diferencias </a:t>
            </a:r>
          </a:p>
          <a:p>
            <a:r>
              <a:rPr lang="es-PA" dirty="0" smtClean="0"/>
              <a:t>Modelos </a:t>
            </a:r>
            <a:r>
              <a:rPr lang="es-PA" dirty="0" smtClean="0"/>
              <a:t>de Clasificación</a:t>
            </a:r>
            <a:r>
              <a:rPr lang="es-PA" dirty="0" smtClean="0"/>
              <a:t>.</a:t>
            </a:r>
          </a:p>
          <a:p>
            <a:r>
              <a:rPr lang="es-PA" dirty="0" smtClean="0"/>
              <a:t>Técnicas Extra</a:t>
            </a:r>
          </a:p>
          <a:p>
            <a:r>
              <a:rPr lang="es-PA" dirty="0" smtClean="0"/>
              <a:t>Como llevar un proyecto de machine </a:t>
            </a:r>
            <a:r>
              <a:rPr lang="es-PA" dirty="0" err="1" smtClean="0"/>
              <a:t>learning</a:t>
            </a:r>
            <a:r>
              <a:rPr lang="es-PA" dirty="0" smtClean="0"/>
              <a:t> exitosamente.</a:t>
            </a:r>
            <a:endParaRPr lang="es-PA" dirty="0" smtClean="0"/>
          </a:p>
        </p:txBody>
      </p:sp>
    </p:spTree>
    <p:extLst>
      <p:ext uri="{BB962C8B-B14F-4D97-AF65-F5344CB8AC3E}">
        <p14:creationId xmlns:p14="http://schemas.microsoft.com/office/powerpoint/2010/main" val="240305919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Ejemplo</a:t>
            </a:r>
            <a:r>
              <a:rPr lang="en-US" dirty="0" smtClean="0"/>
              <a:t> </a:t>
            </a:r>
            <a:r>
              <a:rPr lang="en-US" dirty="0" err="1" smtClean="0"/>
              <a:t>en</a:t>
            </a:r>
            <a:r>
              <a:rPr lang="en-US" dirty="0" smtClean="0"/>
              <a:t> Rapid-Miner</a:t>
            </a:r>
            <a:endParaRPr lang="es-CL" dirty="0"/>
          </a:p>
        </p:txBody>
      </p:sp>
      <p:sp>
        <p:nvSpPr>
          <p:cNvPr id="3" name="Rectángulo 2"/>
          <p:cNvSpPr/>
          <p:nvPr/>
        </p:nvSpPr>
        <p:spPr>
          <a:xfrm>
            <a:off x="1097280" y="2374085"/>
            <a:ext cx="2072081" cy="11744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smtClean="0"/>
              <a:t>Validación de Resultados</a:t>
            </a:r>
            <a:endParaRPr lang="es-419" dirty="0"/>
          </a:p>
        </p:txBody>
      </p:sp>
      <p:pic>
        <p:nvPicPr>
          <p:cNvPr id="5" name="Imagen 4"/>
          <p:cNvPicPr>
            <a:picLocks noChangeAspect="1"/>
          </p:cNvPicPr>
          <p:nvPr/>
        </p:nvPicPr>
        <p:blipFill>
          <a:blip r:embed="rId2"/>
          <a:stretch>
            <a:fillRect/>
          </a:stretch>
        </p:blipFill>
        <p:spPr>
          <a:xfrm>
            <a:off x="3529449" y="2076319"/>
            <a:ext cx="3438525" cy="3762375"/>
          </a:xfrm>
          <a:prstGeom prst="rect">
            <a:avLst/>
          </a:prstGeom>
        </p:spPr>
      </p:pic>
    </p:spTree>
    <p:extLst>
      <p:ext uri="{BB962C8B-B14F-4D97-AF65-F5344CB8AC3E}">
        <p14:creationId xmlns:p14="http://schemas.microsoft.com/office/powerpoint/2010/main" val="319923703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Creación de un modelo en RM</a:t>
            </a:r>
            <a:endParaRPr lang="es-419" dirty="0"/>
          </a:p>
        </p:txBody>
      </p:sp>
      <p:sp>
        <p:nvSpPr>
          <p:cNvPr id="3" name="Marcador de contenido 2"/>
          <p:cNvSpPr>
            <a:spLocks noGrp="1"/>
          </p:cNvSpPr>
          <p:nvPr>
            <p:ph idx="1"/>
          </p:nvPr>
        </p:nvSpPr>
        <p:spPr/>
        <p:txBody>
          <a:bodyPr/>
          <a:lstStyle/>
          <a:p>
            <a:pPr marL="457200" indent="-457200">
              <a:buFont typeface="+mj-lt"/>
              <a:buAutoNum type="arabicPeriod"/>
            </a:pPr>
            <a:r>
              <a:rPr lang="es-ES" dirty="0" smtClean="0"/>
              <a:t>Cargue la data de banco.</a:t>
            </a:r>
          </a:p>
          <a:p>
            <a:pPr marL="457200" indent="-457200">
              <a:buFont typeface="+mj-lt"/>
              <a:buAutoNum type="arabicPeriod"/>
            </a:pPr>
            <a:r>
              <a:rPr lang="es-ES" dirty="0" smtClean="0"/>
              <a:t>Asigne roles y tipos pertinentes.</a:t>
            </a:r>
          </a:p>
          <a:p>
            <a:pPr marL="457200" indent="-457200">
              <a:buFont typeface="+mj-lt"/>
              <a:buAutoNum type="arabicPeriod"/>
            </a:pPr>
            <a:r>
              <a:rPr lang="es-ES" dirty="0" smtClean="0"/>
              <a:t>Use un modelo de árbol para generar un modelo predictivo.</a:t>
            </a:r>
          </a:p>
          <a:p>
            <a:pPr marL="457200" indent="-457200">
              <a:buFont typeface="+mj-lt"/>
              <a:buAutoNum type="arabicPeriod"/>
            </a:pPr>
            <a:r>
              <a:rPr lang="es-ES" dirty="0" smtClean="0"/>
              <a:t>Valide su nivel de error.</a:t>
            </a:r>
          </a:p>
          <a:p>
            <a:endParaRPr lang="es-419" dirty="0"/>
          </a:p>
        </p:txBody>
      </p:sp>
    </p:spTree>
    <p:extLst>
      <p:ext uri="{BB962C8B-B14F-4D97-AF65-F5344CB8AC3E}">
        <p14:creationId xmlns:p14="http://schemas.microsoft.com/office/powerpoint/2010/main" val="32995693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614144" y="1542001"/>
            <a:ext cx="10896600" cy="3086100"/>
          </a:xfrm>
          <a:prstGeom prst="rect">
            <a:avLst/>
          </a:prstGeom>
        </p:spPr>
      </p:pic>
    </p:spTree>
    <p:extLst>
      <p:ext uri="{BB962C8B-B14F-4D97-AF65-F5344CB8AC3E}">
        <p14:creationId xmlns:p14="http://schemas.microsoft.com/office/powerpoint/2010/main" val="32405479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a:blip r:embed="rId2"/>
          <a:stretch>
            <a:fillRect/>
          </a:stretch>
        </p:blipFill>
        <p:spPr>
          <a:xfrm>
            <a:off x="538599" y="1597359"/>
            <a:ext cx="11249025" cy="2790825"/>
          </a:xfrm>
          <a:prstGeom prst="rect">
            <a:avLst/>
          </a:prstGeom>
        </p:spPr>
      </p:pic>
    </p:spTree>
    <p:extLst>
      <p:ext uri="{BB962C8B-B14F-4D97-AF65-F5344CB8AC3E}">
        <p14:creationId xmlns:p14="http://schemas.microsoft.com/office/powerpoint/2010/main" val="11131233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87A488E-2828-4653-A819-B98DE4AFA06E}"/>
              </a:ext>
            </a:extLst>
          </p:cNvPr>
          <p:cNvSpPr>
            <a:spLocks noGrp="1"/>
          </p:cNvSpPr>
          <p:nvPr>
            <p:ph type="ctrTitle"/>
          </p:nvPr>
        </p:nvSpPr>
        <p:spPr/>
        <p:txBody>
          <a:bodyPr/>
          <a:lstStyle/>
          <a:p>
            <a:r>
              <a:rPr lang="en-US"/>
              <a:t>Modelos ML</a:t>
            </a:r>
            <a:endParaRPr lang="es-PA"/>
          </a:p>
        </p:txBody>
      </p:sp>
      <p:sp>
        <p:nvSpPr>
          <p:cNvPr id="3" name="Marcador de contenido 2">
            <a:extLst>
              <a:ext uri="{FF2B5EF4-FFF2-40B4-BE49-F238E27FC236}">
                <a16:creationId xmlns:a16="http://schemas.microsoft.com/office/drawing/2014/main" id="{088AA179-7D07-4B54-AE30-E79DC3318530}"/>
              </a:ext>
            </a:extLst>
          </p:cNvPr>
          <p:cNvSpPr>
            <a:spLocks noGrp="1"/>
          </p:cNvSpPr>
          <p:nvPr>
            <p:ph idx="1"/>
          </p:nvPr>
        </p:nvSpPr>
        <p:spPr/>
        <p:txBody>
          <a:bodyPr/>
          <a:lstStyle/>
          <a:p>
            <a:endParaRPr lang="es-PA"/>
          </a:p>
        </p:txBody>
      </p:sp>
    </p:spTree>
    <p:extLst>
      <p:ext uri="{BB962C8B-B14F-4D97-AF65-F5344CB8AC3E}">
        <p14:creationId xmlns:p14="http://schemas.microsoft.com/office/powerpoint/2010/main" val="177050783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078523" y="756705"/>
            <a:ext cx="5247632" cy="990600"/>
          </a:xfrm>
        </p:spPr>
        <p:txBody>
          <a:bodyPr>
            <a:normAutofit/>
          </a:bodyPr>
          <a:lstStyle/>
          <a:p>
            <a:r>
              <a:rPr lang="es-CL" dirty="0">
                <a:solidFill>
                  <a:srgbClr val="4A66AC"/>
                </a:solidFill>
              </a:rPr>
              <a:t>Machine </a:t>
            </a:r>
            <a:r>
              <a:rPr lang="es-CL" dirty="0" err="1">
                <a:solidFill>
                  <a:srgbClr val="4A66AC"/>
                </a:solidFill>
              </a:rPr>
              <a:t>Learning</a:t>
            </a:r>
            <a:endParaRPr lang="en-US" dirty="0">
              <a:solidFill>
                <a:srgbClr val="4A66AC"/>
              </a:solidFill>
            </a:endParaRPr>
          </a:p>
        </p:txBody>
      </p:sp>
      <p:pic>
        <p:nvPicPr>
          <p:cNvPr id="2052" name="Picture 4" descr="Imagen relacionada"/>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40432" y="1865934"/>
            <a:ext cx="5579225" cy="3990862"/>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5876220" y="1161957"/>
            <a:ext cx="5384800" cy="461665"/>
          </a:xfrm>
          <a:prstGeom prst="rect">
            <a:avLst/>
          </a:prstGeom>
        </p:spPr>
        <p:txBody>
          <a:bodyPr wrap="square">
            <a:spAutoFit/>
          </a:bodyPr>
          <a:lstStyle/>
          <a:p>
            <a:pPr lvl="1">
              <a:buClr>
                <a:srgbClr val="4A66AC"/>
              </a:buClr>
            </a:pPr>
            <a:r>
              <a:rPr lang="es-ES" altLang="es-CL" sz="2400" dirty="0" smtClean="0">
                <a:solidFill>
                  <a:srgbClr val="629DD1"/>
                </a:solidFill>
              </a:rPr>
              <a:t>¿</a:t>
            </a:r>
            <a:r>
              <a:rPr lang="es-ES" altLang="es-CL" sz="2400" dirty="0">
                <a:solidFill>
                  <a:srgbClr val="629DD1"/>
                </a:solidFill>
              </a:rPr>
              <a:t>Qué tipo de aprendizajes existen</a:t>
            </a:r>
            <a:r>
              <a:rPr lang="es-ES" altLang="es-CL" sz="2400" dirty="0" smtClean="0">
                <a:solidFill>
                  <a:srgbClr val="629DD1"/>
                </a:solidFill>
              </a:rPr>
              <a:t>?</a:t>
            </a:r>
            <a:endParaRPr lang="es-ES" altLang="es-CL" sz="2400" dirty="0">
              <a:solidFill>
                <a:srgbClr val="629DD1"/>
              </a:solidFill>
            </a:endParaRPr>
          </a:p>
        </p:txBody>
      </p:sp>
      <p:sp>
        <p:nvSpPr>
          <p:cNvPr id="7" name="TextBox 6"/>
          <p:cNvSpPr txBox="1"/>
          <p:nvPr/>
        </p:nvSpPr>
        <p:spPr>
          <a:xfrm>
            <a:off x="9186204" y="6488668"/>
            <a:ext cx="2865119" cy="369332"/>
          </a:xfrm>
          <a:prstGeom prst="rect">
            <a:avLst/>
          </a:prstGeom>
          <a:noFill/>
        </p:spPr>
        <p:txBody>
          <a:bodyPr wrap="square" rtlCol="0">
            <a:spAutoFit/>
          </a:bodyPr>
          <a:lstStyle/>
          <a:p>
            <a:r>
              <a:rPr lang="es-419" dirty="0" smtClean="0">
                <a:solidFill>
                  <a:schemeClr val="bg1"/>
                </a:solidFill>
              </a:rPr>
              <a:t>mjorquera@metricarts.com</a:t>
            </a:r>
            <a:endParaRPr lang="en-US" dirty="0">
              <a:solidFill>
                <a:schemeClr val="bg1"/>
              </a:solidFill>
            </a:endParaRPr>
          </a:p>
        </p:txBody>
      </p:sp>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130130" y="405510"/>
            <a:ext cx="728935" cy="637818"/>
          </a:xfrm>
          <a:prstGeom prst="rect">
            <a:avLst/>
          </a:prstGeom>
        </p:spPr>
      </p:pic>
    </p:spTree>
    <p:extLst>
      <p:ext uri="{BB962C8B-B14F-4D97-AF65-F5344CB8AC3E}">
        <p14:creationId xmlns:p14="http://schemas.microsoft.com/office/powerpoint/2010/main" val="40101565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Aprendizaje Supervisado vs No Supervisado</a:t>
            </a:r>
            <a:endParaRPr lang="es-CL"/>
          </a:p>
        </p:txBody>
      </p:sp>
      <p:sp>
        <p:nvSpPr>
          <p:cNvPr id="3" name="Content Placeholder 2"/>
          <p:cNvSpPr>
            <a:spLocks noGrp="1"/>
          </p:cNvSpPr>
          <p:nvPr>
            <p:ph idx="1"/>
          </p:nvPr>
        </p:nvSpPr>
        <p:spPr/>
        <p:txBody>
          <a:bodyPr/>
          <a:lstStyle/>
          <a:p>
            <a:r>
              <a:rPr lang="en-US" smtClean="0"/>
              <a:t>El objetivo del </a:t>
            </a:r>
            <a:r>
              <a:rPr lang="en-US" b="1" smtClean="0"/>
              <a:t>aprendizaje supervisado</a:t>
            </a:r>
            <a:r>
              <a:rPr lang="en-US" smtClean="0"/>
              <a:t>, es mapear la relación entre un conjunto de variables y su respuesta.</a:t>
            </a:r>
          </a:p>
          <a:p>
            <a:r>
              <a:rPr lang="en-US" smtClean="0"/>
              <a:t>Esta relación no es necesariamente una función, es decir para un mismo conjunto de variables, pueden haber observaciones que tengan valores distintos.</a:t>
            </a:r>
          </a:p>
          <a:p>
            <a:r>
              <a:rPr lang="en-US" smtClean="0"/>
              <a:t>La relación encontrada o establecida entre las relaciones de las variables es lo que llamamos un modelo.</a:t>
            </a:r>
          </a:p>
          <a:p>
            <a:endParaRPr lang="en-US"/>
          </a:p>
          <a:p>
            <a:r>
              <a:rPr lang="en-US" smtClean="0"/>
              <a:t>En el aprendizaje </a:t>
            </a:r>
            <a:r>
              <a:rPr lang="en-US" b="1" smtClean="0"/>
              <a:t>no supervisado</a:t>
            </a:r>
            <a:r>
              <a:rPr lang="en-US" smtClean="0"/>
              <a:t>, no tenemos nuestra variable de respuesta, así que dado las variables buscamos relaciones o patrones entre ellas.</a:t>
            </a:r>
            <a:endParaRPr lang="es-CL"/>
          </a:p>
        </p:txBody>
      </p:sp>
    </p:spTree>
    <p:extLst>
      <p:ext uri="{BB962C8B-B14F-4D97-AF65-F5344CB8AC3E}">
        <p14:creationId xmlns:p14="http://schemas.microsoft.com/office/powerpoint/2010/main" val="132179203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Aprendizaje Supervisado vs No Supervisado</a:t>
            </a:r>
            <a:endParaRPr lang="es-CL"/>
          </a:p>
        </p:txBody>
      </p:sp>
      <p:sp>
        <p:nvSpPr>
          <p:cNvPr id="3" name="Content Placeholder 2"/>
          <p:cNvSpPr>
            <a:spLocks noGrp="1"/>
          </p:cNvSpPr>
          <p:nvPr>
            <p:ph idx="1"/>
          </p:nvPr>
        </p:nvSpPr>
        <p:spPr/>
        <p:txBody>
          <a:bodyPr/>
          <a:lstStyle/>
          <a:p>
            <a:endParaRPr lang="en-US" b="1"/>
          </a:p>
          <a:p>
            <a:endParaRPr lang="en-US" b="1" smtClean="0"/>
          </a:p>
          <a:p>
            <a:endParaRPr lang="es-CL" b="1"/>
          </a:p>
        </p:txBody>
      </p:sp>
      <p:pic>
        <p:nvPicPr>
          <p:cNvPr id="4" name="Picture 3"/>
          <p:cNvPicPr>
            <a:picLocks noChangeAspect="1"/>
          </p:cNvPicPr>
          <p:nvPr/>
        </p:nvPicPr>
        <p:blipFill>
          <a:blip r:embed="rId2"/>
          <a:stretch>
            <a:fillRect/>
          </a:stretch>
        </p:blipFill>
        <p:spPr>
          <a:xfrm>
            <a:off x="2263287" y="1928343"/>
            <a:ext cx="6915150" cy="3867150"/>
          </a:xfrm>
          <a:prstGeom prst="rect">
            <a:avLst/>
          </a:prstGeom>
        </p:spPr>
      </p:pic>
    </p:spTree>
    <p:extLst>
      <p:ext uri="{BB962C8B-B14F-4D97-AF65-F5344CB8AC3E}">
        <p14:creationId xmlns:p14="http://schemas.microsoft.com/office/powerpoint/2010/main" val="384876718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Regresión vs Clasificación.</a:t>
            </a:r>
            <a:endParaRPr lang="es-CL"/>
          </a:p>
        </p:txBody>
      </p:sp>
      <p:sp>
        <p:nvSpPr>
          <p:cNvPr id="3" name="Content Placeholder 2"/>
          <p:cNvSpPr>
            <a:spLocks noGrp="1"/>
          </p:cNvSpPr>
          <p:nvPr>
            <p:ph idx="1"/>
          </p:nvPr>
        </p:nvSpPr>
        <p:spPr/>
        <p:txBody>
          <a:bodyPr/>
          <a:lstStyle/>
          <a:p>
            <a:endParaRPr lang="en-US" b="1"/>
          </a:p>
          <a:p>
            <a:endParaRPr lang="en-US" b="1" smtClean="0"/>
          </a:p>
          <a:p>
            <a:endParaRPr lang="es-CL" b="1"/>
          </a:p>
        </p:txBody>
      </p:sp>
      <p:pic>
        <p:nvPicPr>
          <p:cNvPr id="3074" name="Picture 2" descr="Image result for regression vs classificati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55286" y="1960769"/>
            <a:ext cx="7439376" cy="371968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2833511" y="1960769"/>
            <a:ext cx="1998133" cy="4324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solidFill>
                  <a:schemeClr val="tx1"/>
                </a:solidFill>
              </a:rPr>
              <a:t>Clasificación</a:t>
            </a:r>
            <a:endParaRPr lang="es-CL">
              <a:solidFill>
                <a:schemeClr val="tx1"/>
              </a:solidFill>
            </a:endParaRPr>
          </a:p>
        </p:txBody>
      </p:sp>
      <p:sp>
        <p:nvSpPr>
          <p:cNvPr id="6" name="Rectangle 5"/>
          <p:cNvSpPr/>
          <p:nvPr/>
        </p:nvSpPr>
        <p:spPr>
          <a:xfrm>
            <a:off x="6338711" y="1960769"/>
            <a:ext cx="1998133" cy="4324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solidFill>
                  <a:schemeClr val="tx1"/>
                </a:solidFill>
              </a:rPr>
              <a:t>Regresión</a:t>
            </a:r>
            <a:endParaRPr lang="es-CL">
              <a:solidFill>
                <a:schemeClr val="tx1"/>
              </a:solidFill>
            </a:endParaRPr>
          </a:p>
        </p:txBody>
      </p:sp>
    </p:spTree>
    <p:extLst>
      <p:ext uri="{BB962C8B-B14F-4D97-AF65-F5344CB8AC3E}">
        <p14:creationId xmlns:p14="http://schemas.microsoft.com/office/powerpoint/2010/main" val="210045489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79" y="405510"/>
            <a:ext cx="10465455" cy="1450757"/>
          </a:xfrm>
        </p:spPr>
        <p:txBody>
          <a:bodyPr>
            <a:normAutofit/>
          </a:bodyPr>
          <a:lstStyle/>
          <a:p>
            <a:r>
              <a:rPr lang="es-CL" dirty="0" smtClean="0">
                <a:solidFill>
                  <a:srgbClr val="4A66AC"/>
                </a:solidFill>
              </a:rPr>
              <a:t>Aprendizaje supervisado</a:t>
            </a:r>
            <a:endParaRPr lang="en-US" dirty="0">
              <a:solidFill>
                <a:srgbClr val="4A66AC"/>
              </a:solidFill>
            </a:endParaRPr>
          </a:p>
        </p:txBody>
      </p:sp>
      <p:sp>
        <p:nvSpPr>
          <p:cNvPr id="3" name="TextBox 2"/>
          <p:cNvSpPr txBox="1"/>
          <p:nvPr/>
        </p:nvSpPr>
        <p:spPr>
          <a:xfrm>
            <a:off x="1564931" y="1999804"/>
            <a:ext cx="8290092" cy="3801041"/>
          </a:xfrm>
          <a:prstGeom prst="rect">
            <a:avLst/>
          </a:prstGeom>
          <a:noFill/>
        </p:spPr>
        <p:txBody>
          <a:bodyPr wrap="square" rtlCol="0">
            <a:spAutoFit/>
          </a:bodyPr>
          <a:lstStyle/>
          <a:p>
            <a:pPr lvl="1">
              <a:lnSpc>
                <a:spcPct val="90000"/>
              </a:lnSpc>
              <a:spcBef>
                <a:spcPts val="200"/>
              </a:spcBef>
              <a:spcAft>
                <a:spcPts val="400"/>
              </a:spcAft>
              <a:buClr>
                <a:srgbClr val="4A66AC"/>
              </a:buClr>
            </a:pPr>
            <a:r>
              <a:rPr lang="es-CL" dirty="0" smtClean="0"/>
              <a:t>¿</a:t>
            </a:r>
            <a:r>
              <a:rPr lang="es-CL" sz="2400" dirty="0"/>
              <a:t>Qué es ?</a:t>
            </a:r>
          </a:p>
          <a:p>
            <a:pPr lvl="1">
              <a:lnSpc>
                <a:spcPct val="90000"/>
              </a:lnSpc>
              <a:spcBef>
                <a:spcPts val="200"/>
              </a:spcBef>
              <a:spcAft>
                <a:spcPts val="400"/>
              </a:spcAft>
              <a:buClr>
                <a:srgbClr val="4A66AC"/>
              </a:buClr>
            </a:pPr>
            <a:r>
              <a:rPr lang="es-CL" sz="2400" dirty="0"/>
              <a:t>Consideremos la siguiente situación:</a:t>
            </a:r>
          </a:p>
          <a:p>
            <a:pPr marL="800100" lvl="1" indent="-342900">
              <a:lnSpc>
                <a:spcPct val="90000"/>
              </a:lnSpc>
              <a:spcBef>
                <a:spcPts val="200"/>
              </a:spcBef>
              <a:spcAft>
                <a:spcPts val="400"/>
              </a:spcAft>
              <a:buClr>
                <a:srgbClr val="4A66AC"/>
              </a:buClr>
              <a:buFont typeface="Arial" panose="020B0604020202020204" pitchFamily="34" charset="0"/>
              <a:buChar char="•"/>
            </a:pPr>
            <a:r>
              <a:rPr lang="es-CL" sz="2400" dirty="0"/>
              <a:t>Data: Registro de ventas de 200 productos</a:t>
            </a:r>
          </a:p>
          <a:p>
            <a:pPr marL="800100" lvl="1" indent="-342900">
              <a:lnSpc>
                <a:spcPct val="90000"/>
              </a:lnSpc>
              <a:spcBef>
                <a:spcPts val="200"/>
              </a:spcBef>
              <a:spcAft>
                <a:spcPts val="400"/>
              </a:spcAft>
              <a:buClr>
                <a:srgbClr val="4A66AC"/>
              </a:buClr>
              <a:buFont typeface="Arial" panose="020B0604020202020204" pitchFamily="34" charset="0"/>
              <a:buChar char="•"/>
            </a:pPr>
            <a:r>
              <a:rPr lang="es-CL" sz="2400" dirty="0"/>
              <a:t>Inversión en campañas para cada producto en TV, Radio y Diario</a:t>
            </a:r>
          </a:p>
          <a:p>
            <a:pPr marL="800100" lvl="1" indent="-342900">
              <a:lnSpc>
                <a:spcPct val="90000"/>
              </a:lnSpc>
              <a:spcBef>
                <a:spcPts val="200"/>
              </a:spcBef>
              <a:spcAft>
                <a:spcPts val="400"/>
              </a:spcAft>
              <a:buClr>
                <a:srgbClr val="4A66AC"/>
              </a:buClr>
              <a:buFont typeface="Arial" panose="020B0604020202020204" pitchFamily="34" charset="0"/>
              <a:buChar char="•"/>
            </a:pPr>
            <a:endParaRPr lang="es-CL" sz="2400" dirty="0"/>
          </a:p>
          <a:p>
            <a:pPr lvl="1">
              <a:lnSpc>
                <a:spcPct val="90000"/>
              </a:lnSpc>
              <a:spcBef>
                <a:spcPts val="200"/>
              </a:spcBef>
              <a:spcAft>
                <a:spcPts val="400"/>
              </a:spcAft>
              <a:buClr>
                <a:srgbClr val="4A66AC"/>
              </a:buClr>
            </a:pPr>
            <a:r>
              <a:rPr lang="es-CL" sz="2400" dirty="0"/>
              <a:t>Necesidad: Ante el lanzamiento de un nuevo producto,  ¿Cómo debiera invertir el dinero en campañas para generar la mayor cantidad de ventas?¿Cuánto dinero y en qué medio?</a:t>
            </a:r>
            <a:endParaRPr lang="en-US" sz="2400" dirty="0"/>
          </a:p>
        </p:txBody>
      </p:sp>
    </p:spTree>
    <p:extLst>
      <p:ext uri="{BB962C8B-B14F-4D97-AF65-F5344CB8AC3E}">
        <p14:creationId xmlns:p14="http://schemas.microsoft.com/office/powerpoint/2010/main" val="406660911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87A488E-2828-4653-A819-B98DE4AFA06E}"/>
              </a:ext>
            </a:extLst>
          </p:cNvPr>
          <p:cNvSpPr>
            <a:spLocks noGrp="1"/>
          </p:cNvSpPr>
          <p:nvPr>
            <p:ph type="ctrTitle"/>
          </p:nvPr>
        </p:nvSpPr>
        <p:spPr/>
        <p:txBody>
          <a:bodyPr/>
          <a:lstStyle/>
          <a:p>
            <a:r>
              <a:rPr lang="en-US"/>
              <a:t>¿Qué es Machine Learning?</a:t>
            </a:r>
            <a:endParaRPr lang="es-PA"/>
          </a:p>
        </p:txBody>
      </p:sp>
      <p:sp>
        <p:nvSpPr>
          <p:cNvPr id="3" name="Marcador de contenido 2">
            <a:extLst>
              <a:ext uri="{FF2B5EF4-FFF2-40B4-BE49-F238E27FC236}">
                <a16:creationId xmlns:a16="http://schemas.microsoft.com/office/drawing/2014/main" id="{088AA179-7D07-4B54-AE30-E79DC3318530}"/>
              </a:ext>
            </a:extLst>
          </p:cNvPr>
          <p:cNvSpPr>
            <a:spLocks noGrp="1"/>
          </p:cNvSpPr>
          <p:nvPr>
            <p:ph idx="1"/>
          </p:nvPr>
        </p:nvSpPr>
        <p:spPr/>
        <p:txBody>
          <a:bodyPr/>
          <a:lstStyle/>
          <a:p>
            <a:endParaRPr lang="es-PA"/>
          </a:p>
        </p:txBody>
      </p:sp>
    </p:spTree>
    <p:extLst>
      <p:ext uri="{BB962C8B-B14F-4D97-AF65-F5344CB8AC3E}">
        <p14:creationId xmlns:p14="http://schemas.microsoft.com/office/powerpoint/2010/main" val="136434251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79" y="405510"/>
            <a:ext cx="10465455" cy="1450757"/>
          </a:xfrm>
        </p:spPr>
        <p:txBody>
          <a:bodyPr>
            <a:normAutofit/>
          </a:bodyPr>
          <a:lstStyle/>
          <a:p>
            <a:r>
              <a:rPr lang="es-CL" dirty="0" smtClean="0">
                <a:solidFill>
                  <a:srgbClr val="4A66AC"/>
                </a:solidFill>
              </a:rPr>
              <a:t>Aprendizaje supervisado</a:t>
            </a:r>
            <a:endParaRPr lang="en-US" dirty="0">
              <a:solidFill>
                <a:srgbClr val="4A66AC"/>
              </a:solidFill>
            </a:endParaRPr>
          </a:p>
        </p:txBody>
      </p:sp>
      <p:pic>
        <p:nvPicPr>
          <p:cNvPr id="7" name="Picture 6"/>
          <p:cNvPicPr>
            <a:picLocks noChangeAspect="1"/>
          </p:cNvPicPr>
          <p:nvPr/>
        </p:nvPicPr>
        <p:blipFill>
          <a:blip r:embed="rId2"/>
          <a:stretch>
            <a:fillRect/>
          </a:stretch>
        </p:blipFill>
        <p:spPr>
          <a:xfrm>
            <a:off x="1849837" y="2107841"/>
            <a:ext cx="7892878" cy="3594185"/>
          </a:xfrm>
          <a:prstGeom prst="rect">
            <a:avLst/>
          </a:prstGeom>
        </p:spPr>
      </p:pic>
    </p:spTree>
    <p:extLst>
      <p:ext uri="{BB962C8B-B14F-4D97-AF65-F5344CB8AC3E}">
        <p14:creationId xmlns:p14="http://schemas.microsoft.com/office/powerpoint/2010/main" val="278308483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79" y="405510"/>
            <a:ext cx="10465455" cy="1450757"/>
          </a:xfrm>
        </p:spPr>
        <p:txBody>
          <a:bodyPr>
            <a:normAutofit/>
          </a:bodyPr>
          <a:lstStyle/>
          <a:p>
            <a:r>
              <a:rPr lang="es-CL" dirty="0" smtClean="0">
                <a:solidFill>
                  <a:srgbClr val="4A66AC"/>
                </a:solidFill>
              </a:rPr>
              <a:t>Aprendizaje supervisado</a:t>
            </a:r>
            <a:endParaRPr lang="en-US" dirty="0">
              <a:solidFill>
                <a:srgbClr val="4A66AC"/>
              </a:solidFill>
            </a:endParaRPr>
          </a:p>
        </p:txBody>
      </p:sp>
      <p:sp>
        <p:nvSpPr>
          <p:cNvPr id="3" name="TextBox 2"/>
          <p:cNvSpPr txBox="1"/>
          <p:nvPr/>
        </p:nvSpPr>
        <p:spPr>
          <a:xfrm>
            <a:off x="800100" y="2554408"/>
            <a:ext cx="7905750" cy="1243417"/>
          </a:xfrm>
          <a:prstGeom prst="rect">
            <a:avLst/>
          </a:prstGeom>
          <a:noFill/>
        </p:spPr>
        <p:txBody>
          <a:bodyPr wrap="square" rtlCol="0">
            <a:spAutoFit/>
          </a:bodyPr>
          <a:lstStyle/>
          <a:p>
            <a:pPr marL="800100" lvl="1" indent="-342900">
              <a:lnSpc>
                <a:spcPct val="90000"/>
              </a:lnSpc>
              <a:spcBef>
                <a:spcPts val="200"/>
              </a:spcBef>
              <a:spcAft>
                <a:spcPts val="400"/>
              </a:spcAft>
              <a:buClr>
                <a:srgbClr val="4A66AC"/>
              </a:buClr>
              <a:buFont typeface="Arial" panose="020B0604020202020204" pitchFamily="34" charset="0"/>
              <a:buChar char="•"/>
            </a:pPr>
            <a:r>
              <a:rPr lang="es-CL" sz="2400" dirty="0"/>
              <a:t>¿Qué elementos </a:t>
            </a:r>
            <a:r>
              <a:rPr lang="es-CL" sz="2400" dirty="0" err="1"/>
              <a:t>defininen</a:t>
            </a:r>
            <a:r>
              <a:rPr lang="es-CL" sz="2400" dirty="0"/>
              <a:t> a este problema (inputs)?</a:t>
            </a:r>
          </a:p>
          <a:p>
            <a:pPr marL="800100" lvl="1" indent="-342900">
              <a:lnSpc>
                <a:spcPct val="90000"/>
              </a:lnSpc>
              <a:spcBef>
                <a:spcPts val="200"/>
              </a:spcBef>
              <a:spcAft>
                <a:spcPts val="400"/>
              </a:spcAft>
              <a:buClr>
                <a:srgbClr val="4A66AC"/>
              </a:buClr>
              <a:buFont typeface="Arial" panose="020B0604020202020204" pitchFamily="34" charset="0"/>
              <a:buChar char="•"/>
            </a:pPr>
            <a:r>
              <a:rPr lang="es-CL" sz="2400" dirty="0"/>
              <a:t>¿Qué buscamos finalmente (output)?</a:t>
            </a:r>
          </a:p>
          <a:p>
            <a:pPr marL="800100" lvl="1" indent="-342900">
              <a:lnSpc>
                <a:spcPct val="90000"/>
              </a:lnSpc>
              <a:spcBef>
                <a:spcPts val="200"/>
              </a:spcBef>
              <a:spcAft>
                <a:spcPts val="400"/>
              </a:spcAft>
              <a:buClr>
                <a:srgbClr val="4A66AC"/>
              </a:buClr>
              <a:buFont typeface="Arial" panose="020B0604020202020204" pitchFamily="34" charset="0"/>
              <a:buChar char="•"/>
            </a:pPr>
            <a:r>
              <a:rPr lang="es-CL" sz="2400" dirty="0"/>
              <a:t>¿Cómo?</a:t>
            </a:r>
            <a:endParaRPr lang="en-US" sz="2400" dirty="0"/>
          </a:p>
        </p:txBody>
      </p:sp>
      <p:pic>
        <p:nvPicPr>
          <p:cNvPr id="8" name="Picture 7"/>
          <p:cNvPicPr>
            <a:picLocks noChangeAspect="1"/>
          </p:cNvPicPr>
          <p:nvPr/>
        </p:nvPicPr>
        <p:blipFill>
          <a:blip r:embed="rId2"/>
          <a:stretch>
            <a:fillRect/>
          </a:stretch>
        </p:blipFill>
        <p:spPr>
          <a:xfrm>
            <a:off x="8447697" y="2554408"/>
            <a:ext cx="3115037" cy="2096241"/>
          </a:xfrm>
          <a:prstGeom prst="rect">
            <a:avLst/>
          </a:prstGeom>
        </p:spPr>
      </p:pic>
    </p:spTree>
    <p:extLst>
      <p:ext uri="{BB962C8B-B14F-4D97-AF65-F5344CB8AC3E}">
        <p14:creationId xmlns:p14="http://schemas.microsoft.com/office/powerpoint/2010/main" val="800703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79" y="405510"/>
            <a:ext cx="10465455" cy="1450757"/>
          </a:xfrm>
        </p:spPr>
        <p:txBody>
          <a:bodyPr>
            <a:normAutofit/>
          </a:bodyPr>
          <a:lstStyle/>
          <a:p>
            <a:r>
              <a:rPr lang="es-CL" dirty="0" smtClean="0">
                <a:solidFill>
                  <a:srgbClr val="4A66AC"/>
                </a:solidFill>
              </a:rPr>
              <a:t>Aprendizaje supervisado</a:t>
            </a:r>
            <a:endParaRPr lang="en-US" dirty="0">
              <a:solidFill>
                <a:srgbClr val="4A66AC"/>
              </a:solidFill>
            </a:endParaRPr>
          </a:p>
        </p:txBody>
      </p:sp>
      <p:pic>
        <p:nvPicPr>
          <p:cNvPr id="4" name="Picture 3"/>
          <p:cNvPicPr>
            <a:picLocks noChangeAspect="1"/>
          </p:cNvPicPr>
          <p:nvPr/>
        </p:nvPicPr>
        <p:blipFill>
          <a:blip r:embed="rId2"/>
          <a:stretch>
            <a:fillRect/>
          </a:stretch>
        </p:blipFill>
        <p:spPr>
          <a:xfrm>
            <a:off x="2273236" y="1856267"/>
            <a:ext cx="6282935" cy="3646811"/>
          </a:xfrm>
          <a:prstGeom prst="rect">
            <a:avLst/>
          </a:prstGeom>
        </p:spPr>
      </p:pic>
      <p:sp>
        <p:nvSpPr>
          <p:cNvPr id="6" name="Rectangle 5"/>
          <p:cNvSpPr/>
          <p:nvPr/>
        </p:nvSpPr>
        <p:spPr>
          <a:xfrm>
            <a:off x="2273236" y="3178629"/>
            <a:ext cx="2451164" cy="671482"/>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 name="TextBox 2"/>
          <p:cNvSpPr txBox="1"/>
          <p:nvPr/>
        </p:nvSpPr>
        <p:spPr>
          <a:xfrm>
            <a:off x="2149865" y="2920947"/>
            <a:ext cx="3009964" cy="830997"/>
          </a:xfrm>
          <a:prstGeom prst="rect">
            <a:avLst/>
          </a:prstGeom>
          <a:solidFill>
            <a:schemeClr val="bg1"/>
          </a:solidFill>
        </p:spPr>
        <p:txBody>
          <a:bodyPr wrap="square" rtlCol="0">
            <a:spAutoFit/>
          </a:bodyPr>
          <a:lstStyle/>
          <a:p>
            <a:r>
              <a:rPr lang="es-CL" sz="2400" dirty="0"/>
              <a:t>Queremos estimar la función </a:t>
            </a:r>
            <a:r>
              <a:rPr lang="es-CL" sz="2400" i="1" dirty="0"/>
              <a:t>f.</a:t>
            </a:r>
            <a:r>
              <a:rPr lang="es-CL" sz="2400" dirty="0"/>
              <a:t> En general</a:t>
            </a:r>
            <a:endParaRPr lang="en-US" sz="2400" dirty="0"/>
          </a:p>
        </p:txBody>
      </p:sp>
      <p:sp>
        <p:nvSpPr>
          <p:cNvPr id="8" name="Rectangle 7"/>
          <p:cNvSpPr/>
          <p:nvPr/>
        </p:nvSpPr>
        <p:spPr>
          <a:xfrm>
            <a:off x="2231471" y="1856267"/>
            <a:ext cx="1353558" cy="39344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2099953" y="1758100"/>
            <a:ext cx="3153330" cy="461665"/>
          </a:xfrm>
          <a:prstGeom prst="rect">
            <a:avLst/>
          </a:prstGeom>
          <a:solidFill>
            <a:schemeClr val="bg1"/>
          </a:solidFill>
        </p:spPr>
        <p:txBody>
          <a:bodyPr wrap="square" rtlCol="0">
            <a:spAutoFit/>
          </a:bodyPr>
          <a:lstStyle/>
          <a:p>
            <a:r>
              <a:rPr lang="es-CL" sz="2400" dirty="0" smtClean="0"/>
              <a:t>Fórmula</a:t>
            </a:r>
            <a:endParaRPr lang="en-US" sz="2400" dirty="0"/>
          </a:p>
        </p:txBody>
      </p:sp>
    </p:spTree>
    <p:extLst>
      <p:ext uri="{BB962C8B-B14F-4D97-AF65-F5344CB8AC3E}">
        <p14:creationId xmlns:p14="http://schemas.microsoft.com/office/powerpoint/2010/main" val="192689874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79" y="405510"/>
            <a:ext cx="10465455" cy="1450757"/>
          </a:xfrm>
        </p:spPr>
        <p:txBody>
          <a:bodyPr>
            <a:normAutofit/>
          </a:bodyPr>
          <a:lstStyle/>
          <a:p>
            <a:r>
              <a:rPr lang="es-CL" dirty="0" smtClean="0">
                <a:solidFill>
                  <a:srgbClr val="4A66AC"/>
                </a:solidFill>
              </a:rPr>
              <a:t>Aprendizaje supervisado</a:t>
            </a:r>
            <a:endParaRPr lang="en-US" dirty="0">
              <a:solidFill>
                <a:srgbClr val="4A66AC"/>
              </a:solidFill>
            </a:endParaRPr>
          </a:p>
        </p:txBody>
      </p:sp>
      <p:sp>
        <p:nvSpPr>
          <p:cNvPr id="6" name="Rectangle 5"/>
          <p:cNvSpPr/>
          <p:nvPr/>
        </p:nvSpPr>
        <p:spPr>
          <a:xfrm>
            <a:off x="2273236" y="3178629"/>
            <a:ext cx="2806764" cy="1146628"/>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 name="Rectangle 7"/>
          <p:cNvSpPr/>
          <p:nvPr/>
        </p:nvSpPr>
        <p:spPr>
          <a:xfrm>
            <a:off x="2231471" y="1856267"/>
            <a:ext cx="1353558" cy="39344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2"/>
          <a:stretch>
            <a:fillRect/>
          </a:stretch>
        </p:blipFill>
        <p:spPr>
          <a:xfrm>
            <a:off x="3465353" y="2025109"/>
            <a:ext cx="5720851" cy="1520145"/>
          </a:xfrm>
          <a:prstGeom prst="rect">
            <a:avLst/>
          </a:prstGeom>
        </p:spPr>
      </p:pic>
      <p:sp>
        <p:nvSpPr>
          <p:cNvPr id="12" name="TextBox 11"/>
          <p:cNvSpPr txBox="1"/>
          <p:nvPr/>
        </p:nvSpPr>
        <p:spPr>
          <a:xfrm>
            <a:off x="2506656" y="3968684"/>
            <a:ext cx="7638244" cy="830997"/>
          </a:xfrm>
          <a:prstGeom prst="rect">
            <a:avLst/>
          </a:prstGeom>
          <a:solidFill>
            <a:schemeClr val="bg1"/>
          </a:solidFill>
        </p:spPr>
        <p:txBody>
          <a:bodyPr wrap="square" rtlCol="0">
            <a:spAutoFit/>
          </a:bodyPr>
          <a:lstStyle/>
          <a:p>
            <a:r>
              <a:rPr lang="es-CL" sz="2400" dirty="0" smtClean="0"/>
              <a:t>Nos interesa estimar la función </a:t>
            </a:r>
            <a:r>
              <a:rPr lang="es-CL" sz="2400" i="1" dirty="0" smtClean="0"/>
              <a:t>f </a:t>
            </a:r>
            <a:r>
              <a:rPr lang="es-CL" sz="2400" dirty="0" smtClean="0"/>
              <a:t>en dos contextos: regresión</a:t>
            </a:r>
            <a:r>
              <a:rPr lang="es-CL" sz="2400" dirty="0"/>
              <a:t> </a:t>
            </a:r>
            <a:r>
              <a:rPr lang="es-CL" sz="2400" dirty="0" smtClean="0"/>
              <a:t>y clasificación.</a:t>
            </a:r>
            <a:endParaRPr lang="en-US" sz="2400" i="1" dirty="0"/>
          </a:p>
        </p:txBody>
      </p:sp>
    </p:spTree>
    <p:extLst>
      <p:ext uri="{BB962C8B-B14F-4D97-AF65-F5344CB8AC3E}">
        <p14:creationId xmlns:p14="http://schemas.microsoft.com/office/powerpoint/2010/main" val="426086422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79" y="405510"/>
            <a:ext cx="10465455" cy="1450757"/>
          </a:xfrm>
        </p:spPr>
        <p:txBody>
          <a:bodyPr>
            <a:normAutofit/>
          </a:bodyPr>
          <a:lstStyle/>
          <a:p>
            <a:r>
              <a:rPr lang="es-CL" dirty="0" smtClean="0">
                <a:solidFill>
                  <a:srgbClr val="4A66AC"/>
                </a:solidFill>
              </a:rPr>
              <a:t>Aprendizaje supervisado</a:t>
            </a:r>
            <a:endParaRPr lang="en-US" dirty="0">
              <a:solidFill>
                <a:srgbClr val="4A66AC"/>
              </a:solidFill>
            </a:endParaRPr>
          </a:p>
        </p:txBody>
      </p:sp>
      <p:sp>
        <p:nvSpPr>
          <p:cNvPr id="6" name="Rectangle 5"/>
          <p:cNvSpPr/>
          <p:nvPr/>
        </p:nvSpPr>
        <p:spPr>
          <a:xfrm>
            <a:off x="2273236" y="3178629"/>
            <a:ext cx="2806764" cy="1146628"/>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 name="Rectangle 7"/>
          <p:cNvSpPr/>
          <p:nvPr/>
        </p:nvSpPr>
        <p:spPr>
          <a:xfrm>
            <a:off x="2231471" y="1856267"/>
            <a:ext cx="1353558" cy="39344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1097279" y="2371747"/>
            <a:ext cx="6637343" cy="1200329"/>
          </a:xfrm>
          <a:prstGeom prst="rect">
            <a:avLst/>
          </a:prstGeom>
          <a:solidFill>
            <a:schemeClr val="bg1"/>
          </a:solidFill>
        </p:spPr>
        <p:txBody>
          <a:bodyPr wrap="square" rtlCol="0">
            <a:spAutoFit/>
          </a:bodyPr>
          <a:lstStyle/>
          <a:p>
            <a:r>
              <a:rPr lang="es-CL" sz="2400" dirty="0" smtClean="0"/>
              <a:t>Situación actual:</a:t>
            </a:r>
          </a:p>
          <a:p>
            <a:r>
              <a:rPr lang="es-CL" sz="2400" dirty="0" smtClean="0"/>
              <a:t>Tenemos una necesidad definida, nuestra data y observaciones</a:t>
            </a:r>
            <a:r>
              <a:rPr lang="es-CL" sz="2400" i="1" dirty="0" smtClean="0"/>
              <a:t> … ¿cómo estimamos f?</a:t>
            </a:r>
            <a:endParaRPr lang="en-US" sz="2400" i="1" dirty="0"/>
          </a:p>
        </p:txBody>
      </p:sp>
      <p:sp>
        <p:nvSpPr>
          <p:cNvPr id="10" name="TextBox 9"/>
          <p:cNvSpPr txBox="1"/>
          <p:nvPr/>
        </p:nvSpPr>
        <p:spPr>
          <a:xfrm>
            <a:off x="1097279" y="3846063"/>
            <a:ext cx="6637343" cy="1328569"/>
          </a:xfrm>
          <a:prstGeom prst="rect">
            <a:avLst/>
          </a:prstGeom>
          <a:solidFill>
            <a:schemeClr val="bg1"/>
          </a:solidFill>
        </p:spPr>
        <p:txBody>
          <a:bodyPr wrap="square" rtlCol="0">
            <a:spAutoFit/>
          </a:bodyPr>
          <a:lstStyle/>
          <a:p>
            <a:pPr marL="800100" lvl="1" indent="-342900">
              <a:spcBef>
                <a:spcPts val="200"/>
              </a:spcBef>
              <a:spcAft>
                <a:spcPts val="400"/>
              </a:spcAft>
              <a:buClr>
                <a:srgbClr val="4A66AC"/>
              </a:buClr>
              <a:buSzPct val="85000"/>
              <a:buFont typeface="Arial" panose="020B0604020202020204" pitchFamily="34" charset="0"/>
              <a:buChar char="•"/>
            </a:pPr>
            <a:r>
              <a:rPr lang="es-CL" sz="2400" dirty="0"/>
              <a:t>Modelos paramétricos </a:t>
            </a:r>
          </a:p>
          <a:p>
            <a:pPr marL="800100" lvl="1" indent="-342900">
              <a:spcBef>
                <a:spcPts val="200"/>
              </a:spcBef>
              <a:spcAft>
                <a:spcPts val="400"/>
              </a:spcAft>
              <a:buClr>
                <a:srgbClr val="4A66AC"/>
              </a:buClr>
              <a:buSzPct val="85000"/>
              <a:buFont typeface="Arial" panose="020B0604020202020204" pitchFamily="34" charset="0"/>
              <a:buChar char="•"/>
            </a:pPr>
            <a:r>
              <a:rPr lang="es-CL" sz="2400" dirty="0"/>
              <a:t>Modelos no paramétricos</a:t>
            </a:r>
          </a:p>
          <a:p>
            <a:endParaRPr lang="en-US" sz="2400" i="1" dirty="0"/>
          </a:p>
        </p:txBody>
      </p:sp>
    </p:spTree>
    <p:extLst>
      <p:ext uri="{BB962C8B-B14F-4D97-AF65-F5344CB8AC3E}">
        <p14:creationId xmlns:p14="http://schemas.microsoft.com/office/powerpoint/2010/main" val="4061354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Rectangle 3"/>
              <p:cNvSpPr>
                <a:spLocks noGrp="1" noChangeArrowheads="1"/>
              </p:cNvSpPr>
              <p:nvPr>
                <p:ph idx="1"/>
              </p:nvPr>
            </p:nvSpPr>
            <p:spPr>
              <a:xfrm>
                <a:off x="239349" y="1833907"/>
                <a:ext cx="6872651" cy="3855693"/>
              </a:xfrm>
            </p:spPr>
            <p:txBody>
              <a:bodyPr>
                <a:normAutofit fontScale="25000" lnSpcReduction="20000"/>
              </a:bodyPr>
              <a:lstStyle/>
              <a:p>
                <a:pPr marL="800100" lvl="1" indent="-342900" defTabSz="457200">
                  <a:lnSpc>
                    <a:spcPct val="110000"/>
                  </a:lnSpc>
                  <a:buClr>
                    <a:srgbClr val="4A66AC"/>
                  </a:buClr>
                  <a:buFont typeface="Arial" panose="020B0604020202020204" pitchFamily="34" charset="0"/>
                  <a:buChar char="•"/>
                </a:pPr>
                <a:r>
                  <a:rPr lang="es-ES" altLang="es-CL" sz="9600" dirty="0">
                    <a:solidFill>
                      <a:schemeClr val="tx1"/>
                    </a:solidFill>
                  </a:rPr>
                  <a:t>Contexto supervisado: </a:t>
                </a:r>
              </a:p>
              <a:p>
                <a:pPr marL="800100" lvl="1" indent="-342900" defTabSz="457200">
                  <a:lnSpc>
                    <a:spcPct val="110000"/>
                  </a:lnSpc>
                  <a:buClr>
                    <a:srgbClr val="4A66AC"/>
                  </a:buClr>
                  <a:buFont typeface="Arial" panose="020B0604020202020204" pitchFamily="34" charset="0"/>
                  <a:buChar char="•"/>
                </a:pPr>
                <a:r>
                  <a:rPr lang="es-ES" altLang="es-CL" sz="9600" dirty="0">
                    <a:solidFill>
                      <a:schemeClr val="tx1"/>
                    </a:solidFill>
                  </a:rPr>
                  <a:t>Existe una variable dependiente que es de </a:t>
                </a:r>
                <a:r>
                  <a:rPr lang="es-ES" altLang="es-CL" sz="9600" dirty="0" err="1">
                    <a:solidFill>
                      <a:schemeClr val="tx1"/>
                    </a:solidFill>
                  </a:rPr>
                  <a:t>intéres</a:t>
                </a:r>
                <a:r>
                  <a:rPr lang="es-ES" altLang="es-CL" sz="9600" dirty="0">
                    <a:solidFill>
                      <a:schemeClr val="tx1"/>
                    </a:solidFill>
                  </a:rPr>
                  <a:t> (usualmente “Y”).</a:t>
                </a:r>
              </a:p>
              <a:p>
                <a:pPr marL="800100" lvl="1" indent="-342900" defTabSz="457200">
                  <a:lnSpc>
                    <a:spcPct val="110000"/>
                  </a:lnSpc>
                  <a:buClr>
                    <a:srgbClr val="4A66AC"/>
                  </a:buClr>
                  <a:buFont typeface="Arial" panose="020B0604020202020204" pitchFamily="34" charset="0"/>
                  <a:buChar char="•"/>
                </a:pPr>
                <a:r>
                  <a:rPr lang="es-ES" altLang="es-CL" sz="9600" dirty="0">
                    <a:solidFill>
                      <a:schemeClr val="tx1"/>
                    </a:solidFill>
                  </a:rPr>
                  <a:t>Se busca explicar ésta última a través predictores (usualmente (“X”).</a:t>
                </a:r>
              </a:p>
              <a:p>
                <a:pPr marL="800100" lvl="1" indent="-342900" defTabSz="457200">
                  <a:lnSpc>
                    <a:spcPct val="110000"/>
                  </a:lnSpc>
                  <a:buClr>
                    <a:srgbClr val="4A66AC"/>
                  </a:buClr>
                  <a:buFont typeface="Arial" panose="020B0604020202020204" pitchFamily="34" charset="0"/>
                  <a:buChar char="•"/>
                </a:pPr>
                <a:r>
                  <a:rPr lang="es-ES" altLang="es-CL" sz="9600" dirty="0">
                    <a:solidFill>
                      <a:schemeClr val="tx1"/>
                    </a:solidFill>
                  </a:rPr>
                  <a:t>Se supone un modelo matemático (paramétrico, no paramétrico, </a:t>
                </a:r>
                <a:r>
                  <a:rPr lang="es-ES" altLang="es-CL" sz="9600" dirty="0" err="1">
                    <a:solidFill>
                      <a:schemeClr val="tx1"/>
                    </a:solidFill>
                  </a:rPr>
                  <a:t>semi</a:t>
                </a:r>
                <a:r>
                  <a:rPr lang="es-ES" altLang="es-CL" sz="9600" dirty="0">
                    <a:solidFill>
                      <a:schemeClr val="tx1"/>
                    </a:solidFill>
                  </a:rPr>
                  <a:t> paramétrico)</a:t>
                </a:r>
              </a:p>
              <a:p>
                <a:pPr marL="800100" lvl="1" indent="-342900" defTabSz="457200">
                  <a:lnSpc>
                    <a:spcPct val="110000"/>
                  </a:lnSpc>
                  <a:buClr>
                    <a:srgbClr val="4A66AC"/>
                  </a:buClr>
                  <a:buFont typeface="Arial" panose="020B0604020202020204" pitchFamily="34" charset="0"/>
                  <a:buChar char="•"/>
                </a:pPr>
                <a:r>
                  <a:rPr lang="es-ES" altLang="es-CL" sz="9600" dirty="0" err="1">
                    <a:solidFill>
                      <a:schemeClr val="tx1"/>
                    </a:solidFill>
                  </a:rPr>
                  <a:t>Ej</a:t>
                </a:r>
                <a:r>
                  <a:rPr lang="es-ES" altLang="es-CL" sz="9600" dirty="0">
                    <a:solidFill>
                      <a:schemeClr val="tx1"/>
                    </a:solidFill>
                  </a:rPr>
                  <a:t>: Regresión, </a:t>
                </a:r>
                <a14:m>
                  <m:oMath xmlns:m="http://schemas.openxmlformats.org/officeDocument/2006/math">
                    <m:r>
                      <a:rPr lang="es-CL" altLang="es-CL" sz="9600">
                        <a:solidFill>
                          <a:schemeClr val="tx1"/>
                        </a:solidFill>
                        <a:latin typeface="Cambria Math" panose="02040503050406030204" pitchFamily="18" charset="0"/>
                      </a:rPr>
                      <m:t>𝒀</m:t>
                    </m:r>
                    <m:r>
                      <a:rPr lang="es-CL" altLang="es-CL" sz="9600">
                        <a:solidFill>
                          <a:schemeClr val="tx1"/>
                        </a:solidFill>
                        <a:latin typeface="Cambria Math" panose="02040503050406030204" pitchFamily="18" charset="0"/>
                      </a:rPr>
                      <m:t>=</m:t>
                    </m:r>
                    <m:r>
                      <a:rPr lang="es-CL" altLang="es-CL" sz="9600">
                        <a:solidFill>
                          <a:schemeClr val="tx1"/>
                        </a:solidFill>
                        <a:latin typeface="Cambria Math" panose="02040503050406030204" pitchFamily="18" charset="0"/>
                      </a:rPr>
                      <m:t>𝑓</m:t>
                    </m:r>
                    <m:d>
                      <m:dPr>
                        <m:ctrlPr>
                          <a:rPr lang="es-CL" altLang="es-CL" sz="9600" i="1">
                            <a:solidFill>
                              <a:schemeClr val="tx1"/>
                            </a:solidFill>
                            <a:latin typeface="Cambria Math" panose="02040503050406030204" pitchFamily="18" charset="0"/>
                          </a:rPr>
                        </m:ctrlPr>
                      </m:dPr>
                      <m:e>
                        <m:r>
                          <a:rPr lang="es-CL" altLang="es-CL" sz="9600">
                            <a:solidFill>
                              <a:schemeClr val="tx1"/>
                            </a:solidFill>
                            <a:latin typeface="Cambria Math" panose="02040503050406030204" pitchFamily="18" charset="0"/>
                          </a:rPr>
                          <m:t>𝑿</m:t>
                        </m:r>
                      </m:e>
                    </m:d>
                    <m:r>
                      <a:rPr lang="es-CL" altLang="es-CL" sz="9600">
                        <a:solidFill>
                          <a:schemeClr val="tx1"/>
                        </a:solidFill>
                        <a:latin typeface="Cambria Math" panose="02040503050406030204" pitchFamily="18" charset="0"/>
                      </a:rPr>
                      <m:t>+</m:t>
                    </m:r>
                    <m:r>
                      <a:rPr lang="el-GR" altLang="es-CL" sz="9600">
                        <a:solidFill>
                          <a:schemeClr val="tx1"/>
                        </a:solidFill>
                        <a:latin typeface="Cambria Math" panose="02040503050406030204" pitchFamily="18" charset="0"/>
                      </a:rPr>
                      <m:t>𝝐</m:t>
                    </m:r>
                  </m:oMath>
                </a14:m>
                <a:r>
                  <a:rPr lang="es-ES" altLang="es-CL" sz="9600" dirty="0">
                    <a:solidFill>
                      <a:schemeClr val="tx1"/>
                    </a:solidFill>
                  </a:rPr>
                  <a:t> , (supuestos distribucionales en </a:t>
                </a:r>
                <a:r>
                  <a:rPr lang="el-GR" altLang="es-CL" sz="9600" dirty="0">
                    <a:solidFill>
                      <a:schemeClr val="tx1"/>
                    </a:solidFill>
                  </a:rPr>
                  <a:t>ϵ</a:t>
                </a:r>
                <a:r>
                  <a:rPr lang="es-CL" altLang="es-CL" sz="9600" dirty="0">
                    <a:solidFill>
                      <a:schemeClr val="tx1"/>
                    </a:solidFill>
                  </a:rPr>
                  <a:t>).</a:t>
                </a:r>
              </a:p>
              <a:p>
                <a:endParaRPr lang="es-ES" altLang="es-CL" dirty="0"/>
              </a:p>
            </p:txBody>
          </p:sp>
        </mc:Choice>
        <mc:Fallback xmlns="">
          <p:sp>
            <p:nvSpPr>
              <p:cNvPr id="7" name="Rectangle 3"/>
              <p:cNvSpPr>
                <a:spLocks noGrp="1" noRot="1" noChangeAspect="1" noMove="1" noResize="1" noEditPoints="1" noAdjustHandles="1" noChangeArrowheads="1" noChangeShapeType="1" noTextEdit="1"/>
              </p:cNvSpPr>
              <p:nvPr>
                <p:ph idx="1"/>
              </p:nvPr>
            </p:nvSpPr>
            <p:spPr>
              <a:xfrm>
                <a:off x="239349" y="1833907"/>
                <a:ext cx="6872651" cy="3855693"/>
              </a:xfrm>
              <a:blipFill>
                <a:blip r:embed="rId2"/>
                <a:stretch>
                  <a:fillRect t="-2057"/>
                </a:stretch>
              </a:blipFill>
            </p:spPr>
            <p:txBody>
              <a:bodyPr/>
              <a:lstStyle/>
              <a:p>
                <a:r>
                  <a:rPr lang="en-US">
                    <a:noFill/>
                  </a:rPr>
                  <a:t> </a:t>
                </a:r>
              </a:p>
            </p:txBody>
          </p:sp>
        </mc:Fallback>
      </mc:AlternateContent>
      <p:sp>
        <p:nvSpPr>
          <p:cNvPr id="6" name="Rectangle 5"/>
          <p:cNvSpPr/>
          <p:nvPr/>
        </p:nvSpPr>
        <p:spPr>
          <a:xfrm>
            <a:off x="6672064" y="1833907"/>
            <a:ext cx="5184576" cy="2421176"/>
          </a:xfrm>
          <a:prstGeom prst="rect">
            <a:avLst/>
          </a:prstGeom>
        </p:spPr>
        <p:txBody>
          <a:bodyPr vert="horz" lIns="121920" tIns="60960" rIns="121920" bIns="60960" rtlCol="0">
            <a:noAutofit/>
          </a:bodyPr>
          <a:lstStyle/>
          <a:p>
            <a:pPr marL="800100" lvl="1" indent="-342900">
              <a:lnSpc>
                <a:spcPct val="90000"/>
              </a:lnSpc>
              <a:spcBef>
                <a:spcPts val="200"/>
              </a:spcBef>
              <a:spcAft>
                <a:spcPts val="400"/>
              </a:spcAft>
              <a:buClr>
                <a:srgbClr val="4A66AC"/>
              </a:buClr>
              <a:buSzPct val="85000"/>
              <a:buFont typeface="Arial" panose="020B0604020202020204" pitchFamily="34" charset="0"/>
              <a:buChar char="•"/>
            </a:pPr>
            <a:r>
              <a:rPr lang="es-CL" altLang="es-CL" sz="2400" dirty="0"/>
              <a:t>Algunos modelos usuales</a:t>
            </a:r>
          </a:p>
          <a:p>
            <a:pPr marL="800100" lvl="1" indent="-342900">
              <a:lnSpc>
                <a:spcPct val="90000"/>
              </a:lnSpc>
              <a:spcBef>
                <a:spcPts val="200"/>
              </a:spcBef>
              <a:spcAft>
                <a:spcPts val="400"/>
              </a:spcAft>
              <a:buClr>
                <a:srgbClr val="4A66AC"/>
              </a:buClr>
              <a:buSzPct val="85000"/>
              <a:buFont typeface="Arial" panose="020B0604020202020204" pitchFamily="34" charset="0"/>
              <a:buChar char="•"/>
            </a:pPr>
            <a:r>
              <a:rPr lang="es-CL" altLang="es-CL" sz="2400" dirty="0"/>
              <a:t>Regresiones (lineales, GLM, no paramétricas, series de tiempo, etc.)</a:t>
            </a:r>
          </a:p>
          <a:p>
            <a:pPr marL="800100" lvl="1" indent="-342900">
              <a:lnSpc>
                <a:spcPct val="90000"/>
              </a:lnSpc>
              <a:spcBef>
                <a:spcPts val="200"/>
              </a:spcBef>
              <a:spcAft>
                <a:spcPts val="400"/>
              </a:spcAft>
              <a:buClr>
                <a:srgbClr val="4A66AC"/>
              </a:buClr>
              <a:buSzPct val="85000"/>
              <a:buFont typeface="Arial" panose="020B0604020202020204" pitchFamily="34" charset="0"/>
              <a:buChar char="•"/>
            </a:pPr>
            <a:r>
              <a:rPr lang="es-CL" altLang="es-CL" sz="2400" dirty="0"/>
              <a:t>KNN, SVM, Redes Neuronales, Árboles de decisión (y sus derivados)</a:t>
            </a:r>
            <a:endParaRPr lang="es-ES" altLang="es-CL" sz="2400" dirty="0"/>
          </a:p>
        </p:txBody>
      </p:sp>
      <p:cxnSp>
        <p:nvCxnSpPr>
          <p:cNvPr id="11" name="Straight Connector 10"/>
          <p:cNvCxnSpPr/>
          <p:nvPr/>
        </p:nvCxnSpPr>
        <p:spPr>
          <a:xfrm flipH="1">
            <a:off x="6672064" y="1857129"/>
            <a:ext cx="20320" cy="3589366"/>
          </a:xfrm>
          <a:prstGeom prst="line">
            <a:avLst/>
          </a:prstGeom>
          <a:ln w="28575">
            <a:solidFill>
              <a:srgbClr val="629DD1"/>
            </a:solidFill>
            <a:headEnd w="med" len="lg"/>
            <a:tailEnd w="lg" len="lg"/>
          </a:ln>
        </p:spPr>
        <p:style>
          <a:lnRef idx="1">
            <a:schemeClr val="accent2"/>
          </a:lnRef>
          <a:fillRef idx="0">
            <a:schemeClr val="accent2"/>
          </a:fillRef>
          <a:effectRef idx="0">
            <a:schemeClr val="accent2"/>
          </a:effectRef>
          <a:fontRef idx="minor">
            <a:schemeClr val="tx1"/>
          </a:fontRef>
        </p:style>
      </p:cxnSp>
      <p:pic>
        <p:nvPicPr>
          <p:cNvPr id="15" name="Picture 2" descr="Resultado de imagen para spam identification icon fre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106044" y="4878274"/>
            <a:ext cx="1065348" cy="80520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6" descr="Resultado de imagen para weather forecast icon"/>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968381" y="4872433"/>
            <a:ext cx="811048" cy="811048"/>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p:cNvPicPr>
            <a:picLocks noChangeAspect="1"/>
          </p:cNvPicPr>
          <p:nvPr/>
        </p:nvPicPr>
        <p:blipFill>
          <a:blip r:embed="rId5"/>
          <a:stretch>
            <a:fillRect/>
          </a:stretch>
        </p:blipFill>
        <p:spPr>
          <a:xfrm>
            <a:off x="10436139" y="4872432"/>
            <a:ext cx="1443473" cy="811048"/>
          </a:xfrm>
          <a:prstGeom prst="rect">
            <a:avLst/>
          </a:prstGeom>
        </p:spPr>
      </p:pic>
      <p:sp>
        <p:nvSpPr>
          <p:cNvPr id="14" name="Title 1"/>
          <p:cNvSpPr txBox="1">
            <a:spLocks/>
          </p:cNvSpPr>
          <p:nvPr/>
        </p:nvSpPr>
        <p:spPr>
          <a:xfrm>
            <a:off x="1097279" y="405510"/>
            <a:ext cx="10465455" cy="1450757"/>
          </a:xfrm>
          <a:prstGeom prst="rect">
            <a:avLst/>
          </a:prstGeom>
        </p:spPr>
        <p:txBody>
          <a:bodyPr vert="horz" lIns="91440" tIns="45720" rIns="91440" bIns="45720" rtlCol="0" anchor="b">
            <a:normAutofit/>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CL" smtClean="0">
                <a:solidFill>
                  <a:srgbClr val="4A66AC"/>
                </a:solidFill>
              </a:rPr>
              <a:t>Aprendizaje supervisado</a:t>
            </a:r>
            <a:endParaRPr lang="en-US" dirty="0">
              <a:solidFill>
                <a:srgbClr val="4A66AC"/>
              </a:solidFill>
            </a:endParaRPr>
          </a:p>
        </p:txBody>
      </p:sp>
    </p:spTree>
    <p:extLst>
      <p:ext uri="{BB962C8B-B14F-4D97-AF65-F5344CB8AC3E}">
        <p14:creationId xmlns:p14="http://schemas.microsoft.com/office/powerpoint/2010/main" val="1912209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fade">
                                      <p:cBhvr>
                                        <p:cTn id="12" dur="5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fade">
                                      <p:cBhvr>
                                        <p:cTn id="17" dur="500"/>
                                        <p:tgtEl>
                                          <p:spTgt spid="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xEl>
                                              <p:pRg st="3" end="3"/>
                                            </p:txEl>
                                          </p:spTgt>
                                        </p:tgtEl>
                                        <p:attrNameLst>
                                          <p:attrName>style.visibility</p:attrName>
                                        </p:attrNameLst>
                                      </p:cBhvr>
                                      <p:to>
                                        <p:strVal val="visible"/>
                                      </p:to>
                                    </p:set>
                                    <p:animEffect transition="in" filter="fade">
                                      <p:cBhvr>
                                        <p:cTn id="22" dur="500"/>
                                        <p:tgtEl>
                                          <p:spTgt spid="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xEl>
                                              <p:pRg st="4" end="4"/>
                                            </p:txEl>
                                          </p:spTgt>
                                        </p:tgtEl>
                                        <p:attrNameLst>
                                          <p:attrName>style.visibility</p:attrName>
                                        </p:attrNameLst>
                                      </p:cBhvr>
                                      <p:to>
                                        <p:strVal val="visible"/>
                                      </p:to>
                                    </p:set>
                                    <p:animEffect transition="in" filter="fade">
                                      <p:cBhvr>
                                        <p:cTn id="27" dur="500"/>
                                        <p:tgtEl>
                                          <p:spTgt spid="7">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11"/>
                                        </p:tgtEl>
                                        <p:attrNameLst>
                                          <p:attrName>style.visibility</p:attrName>
                                        </p:attrNameLst>
                                      </p:cBhvr>
                                      <p:to>
                                        <p:strVal val="visible"/>
                                      </p:to>
                                    </p:set>
                                    <p:anim calcmode="lin" valueType="num">
                                      <p:cBhvr additive="base">
                                        <p:cTn id="32" dur="500" fill="hold"/>
                                        <p:tgtEl>
                                          <p:spTgt spid="11"/>
                                        </p:tgtEl>
                                        <p:attrNameLst>
                                          <p:attrName>ppt_x</p:attrName>
                                        </p:attrNameLst>
                                      </p:cBhvr>
                                      <p:tavLst>
                                        <p:tav tm="0">
                                          <p:val>
                                            <p:strVal val="#ppt_x"/>
                                          </p:val>
                                        </p:tav>
                                        <p:tav tm="100000">
                                          <p:val>
                                            <p:strVal val="#ppt_x"/>
                                          </p:val>
                                        </p:tav>
                                      </p:tavLst>
                                    </p:anim>
                                    <p:anim calcmode="lin" valueType="num">
                                      <p:cBhvr additive="base">
                                        <p:cTn id="33"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6"/>
                                        </p:tgtEl>
                                        <p:attrNameLst>
                                          <p:attrName>style.visibility</p:attrName>
                                        </p:attrNameLst>
                                      </p:cBhvr>
                                      <p:to>
                                        <p:strVal val="visible"/>
                                      </p:to>
                                    </p:set>
                                    <p:animEffect transition="in" filter="fade">
                                      <p:cBhvr>
                                        <p:cTn id="38" dur="500"/>
                                        <p:tgtEl>
                                          <p:spTgt spid="6"/>
                                        </p:tgtEl>
                                      </p:cBhvr>
                                    </p:animEffect>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18"/>
                                        </p:tgtEl>
                                        <p:attrNameLst>
                                          <p:attrName>style.visibility</p:attrName>
                                        </p:attrNameLst>
                                      </p:cBhvr>
                                      <p:to>
                                        <p:strVal val="visible"/>
                                      </p:to>
                                    </p:set>
                                    <p:anim calcmode="lin" valueType="num">
                                      <p:cBhvr additive="base">
                                        <p:cTn id="43" dur="500" fill="hold"/>
                                        <p:tgtEl>
                                          <p:spTgt spid="18"/>
                                        </p:tgtEl>
                                        <p:attrNameLst>
                                          <p:attrName>ppt_x</p:attrName>
                                        </p:attrNameLst>
                                      </p:cBhvr>
                                      <p:tavLst>
                                        <p:tav tm="0">
                                          <p:val>
                                            <p:strVal val="#ppt_x"/>
                                          </p:val>
                                        </p:tav>
                                        <p:tav tm="100000">
                                          <p:val>
                                            <p:strVal val="#ppt_x"/>
                                          </p:val>
                                        </p:tav>
                                      </p:tavLst>
                                    </p:anim>
                                    <p:anim calcmode="lin" valueType="num">
                                      <p:cBhvr additive="base">
                                        <p:cTn id="44" dur="500" fill="hold"/>
                                        <p:tgtEl>
                                          <p:spTgt spid="18"/>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16"/>
                                        </p:tgtEl>
                                        <p:attrNameLst>
                                          <p:attrName>style.visibility</p:attrName>
                                        </p:attrNameLst>
                                      </p:cBhvr>
                                      <p:to>
                                        <p:strVal val="visible"/>
                                      </p:to>
                                    </p:set>
                                    <p:anim calcmode="lin" valueType="num">
                                      <p:cBhvr additive="base">
                                        <p:cTn id="47" dur="500" fill="hold"/>
                                        <p:tgtEl>
                                          <p:spTgt spid="16"/>
                                        </p:tgtEl>
                                        <p:attrNameLst>
                                          <p:attrName>ppt_x</p:attrName>
                                        </p:attrNameLst>
                                      </p:cBhvr>
                                      <p:tavLst>
                                        <p:tav tm="0">
                                          <p:val>
                                            <p:strVal val="#ppt_x"/>
                                          </p:val>
                                        </p:tav>
                                        <p:tav tm="100000">
                                          <p:val>
                                            <p:strVal val="#ppt_x"/>
                                          </p:val>
                                        </p:tav>
                                      </p:tavLst>
                                    </p:anim>
                                    <p:anim calcmode="lin" valueType="num">
                                      <p:cBhvr additive="base">
                                        <p:cTn id="48" dur="500" fill="hold"/>
                                        <p:tgtEl>
                                          <p:spTgt spid="16"/>
                                        </p:tgtEl>
                                        <p:attrNameLst>
                                          <p:attrName>ppt_y</p:attrName>
                                        </p:attrNameLst>
                                      </p:cBhvr>
                                      <p:tavLst>
                                        <p:tav tm="0">
                                          <p:val>
                                            <p:strVal val="1+#ppt_h/2"/>
                                          </p:val>
                                        </p:tav>
                                        <p:tav tm="100000">
                                          <p:val>
                                            <p:strVal val="#ppt_y"/>
                                          </p:val>
                                        </p:tav>
                                      </p:tavLst>
                                    </p:anim>
                                  </p:childTnLst>
                                </p:cTn>
                              </p:par>
                              <p:par>
                                <p:cTn id="49" presetID="2" presetClass="entr" presetSubtype="4" fill="hold" nodeType="withEffect">
                                  <p:stCondLst>
                                    <p:cond delay="0"/>
                                  </p:stCondLst>
                                  <p:childTnLst>
                                    <p:set>
                                      <p:cBhvr>
                                        <p:cTn id="50" dur="1" fill="hold">
                                          <p:stCondLst>
                                            <p:cond delay="0"/>
                                          </p:stCondLst>
                                        </p:cTn>
                                        <p:tgtEl>
                                          <p:spTgt spid="15"/>
                                        </p:tgtEl>
                                        <p:attrNameLst>
                                          <p:attrName>style.visibility</p:attrName>
                                        </p:attrNameLst>
                                      </p:cBhvr>
                                      <p:to>
                                        <p:strVal val="visible"/>
                                      </p:to>
                                    </p:set>
                                    <p:anim calcmode="lin" valueType="num">
                                      <p:cBhvr additive="base">
                                        <p:cTn id="51" dur="500" fill="hold"/>
                                        <p:tgtEl>
                                          <p:spTgt spid="15"/>
                                        </p:tgtEl>
                                        <p:attrNameLst>
                                          <p:attrName>ppt_x</p:attrName>
                                        </p:attrNameLst>
                                      </p:cBhvr>
                                      <p:tavLst>
                                        <p:tav tm="0">
                                          <p:val>
                                            <p:strVal val="#ppt_x"/>
                                          </p:val>
                                        </p:tav>
                                        <p:tav tm="100000">
                                          <p:val>
                                            <p:strVal val="#ppt_x"/>
                                          </p:val>
                                        </p:tav>
                                      </p:tavLst>
                                    </p:anim>
                                    <p:anim calcmode="lin" valueType="num">
                                      <p:cBhvr additive="base">
                                        <p:cTn id="52"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6"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672065" y="2079643"/>
            <a:ext cx="1745991" cy="461665"/>
          </a:xfrm>
          <a:prstGeom prst="rect">
            <a:avLst/>
          </a:prstGeom>
          <a:noFill/>
        </p:spPr>
        <p:txBody>
          <a:bodyPr wrap="none" rtlCol="0">
            <a:spAutoFit/>
          </a:bodyPr>
          <a:lstStyle/>
          <a:p>
            <a:r>
              <a:rPr lang="es-CL" sz="2400" b="1" dirty="0"/>
              <a:t>Clasificación</a:t>
            </a:r>
            <a:endParaRPr lang="en-US" sz="2400" b="1" dirty="0"/>
          </a:p>
        </p:txBody>
      </p:sp>
      <p:sp>
        <p:nvSpPr>
          <p:cNvPr id="4" name="Oval 3"/>
          <p:cNvSpPr/>
          <p:nvPr/>
        </p:nvSpPr>
        <p:spPr>
          <a:xfrm>
            <a:off x="6234359" y="2056721"/>
            <a:ext cx="2688299" cy="502688"/>
          </a:xfrm>
          <a:prstGeom prst="ellipse">
            <a:avLst/>
          </a:prstGeom>
          <a:gradFill>
            <a:gsLst>
              <a:gs pos="0">
                <a:srgbClr val="629DD1"/>
              </a:gs>
              <a:gs pos="0">
                <a:srgbClr val="629DD1"/>
              </a:gs>
              <a:gs pos="0">
                <a:schemeClr val="accent2">
                  <a:shade val="48000"/>
                  <a:satMod val="180000"/>
                  <a:lumMod val="94000"/>
                </a:schemeClr>
              </a:gs>
              <a:gs pos="42000">
                <a:srgbClr val="629DD1"/>
              </a:gs>
            </a:gsLst>
          </a:gradFill>
          <a:ln>
            <a:solidFill>
              <a:srgbClr val="629DD1"/>
            </a:solidFill>
          </a:ln>
        </p:spPr>
        <p:style>
          <a:lnRef idx="1">
            <a:schemeClr val="accent2"/>
          </a:lnRef>
          <a:fillRef idx="3">
            <a:schemeClr val="accent2"/>
          </a:fillRef>
          <a:effectRef idx="2">
            <a:schemeClr val="accent2"/>
          </a:effectRef>
          <a:fontRef idx="minor">
            <a:schemeClr val="lt1"/>
          </a:fontRef>
        </p:style>
        <p:txBody>
          <a:bodyPr rtlCol="0" anchor="ctr"/>
          <a:lstStyle/>
          <a:p>
            <a:pPr algn="ctr"/>
            <a:r>
              <a:rPr lang="es-CL" sz="2400" dirty="0"/>
              <a:t>Clasificación</a:t>
            </a:r>
            <a:endParaRPr lang="en-US" sz="2400" dirty="0"/>
          </a:p>
        </p:txBody>
      </p:sp>
      <p:sp>
        <p:nvSpPr>
          <p:cNvPr id="7" name="Rectangle 3"/>
          <p:cNvSpPr>
            <a:spLocks noGrp="1" noChangeArrowheads="1"/>
          </p:cNvSpPr>
          <p:nvPr>
            <p:ph idx="1"/>
          </p:nvPr>
        </p:nvSpPr>
        <p:spPr>
          <a:xfrm>
            <a:off x="790866" y="2206730"/>
            <a:ext cx="5376597" cy="2801956"/>
          </a:xfrm>
        </p:spPr>
        <p:txBody>
          <a:bodyPr>
            <a:normAutofit/>
          </a:bodyPr>
          <a:lstStyle/>
          <a:p>
            <a:r>
              <a:rPr lang="es-CL" altLang="es-CL" sz="2400" dirty="0"/>
              <a:t>En el contexto supervisado, la variable dependiente (</a:t>
            </a:r>
            <a:r>
              <a:rPr lang="es-CL" altLang="es-CL" sz="2400" b="1" dirty="0"/>
              <a:t>Y</a:t>
            </a:r>
            <a:r>
              <a:rPr lang="es-CL" altLang="es-CL" sz="2400" dirty="0"/>
              <a:t>) puede ser </a:t>
            </a:r>
            <a:r>
              <a:rPr lang="es-CL" altLang="es-CL" sz="2400" dirty="0" err="1"/>
              <a:t>númerica</a:t>
            </a:r>
            <a:r>
              <a:rPr lang="es-CL" altLang="es-CL" sz="2400" dirty="0"/>
              <a:t> o categórica.</a:t>
            </a:r>
            <a:br>
              <a:rPr lang="es-CL" altLang="es-CL" sz="2400" dirty="0"/>
            </a:br>
            <a:endParaRPr lang="es-CL" altLang="es-CL" sz="2400" dirty="0"/>
          </a:p>
          <a:p>
            <a:pPr lvl="1"/>
            <a:r>
              <a:rPr lang="es-CL" altLang="es-CL" sz="2400" b="1" dirty="0"/>
              <a:t>Categórica</a:t>
            </a:r>
            <a:r>
              <a:rPr lang="es-CL" altLang="es-CL" sz="2400" dirty="0"/>
              <a:t>: Problema de clasificación.</a:t>
            </a:r>
          </a:p>
          <a:p>
            <a:pPr lvl="1"/>
            <a:r>
              <a:rPr lang="es-CL" altLang="es-CL" sz="2400" b="1" dirty="0"/>
              <a:t>Numérica</a:t>
            </a:r>
            <a:r>
              <a:rPr lang="es-CL" altLang="es-CL" sz="2400" dirty="0"/>
              <a:t>: Problema de regresión.</a:t>
            </a:r>
          </a:p>
          <a:p>
            <a:endParaRPr lang="es-ES" altLang="es-CL" dirty="0"/>
          </a:p>
        </p:txBody>
      </p:sp>
      <p:sp>
        <p:nvSpPr>
          <p:cNvPr id="10" name="TextBox 9"/>
          <p:cNvSpPr txBox="1"/>
          <p:nvPr/>
        </p:nvSpPr>
        <p:spPr>
          <a:xfrm>
            <a:off x="9938768" y="2107501"/>
            <a:ext cx="1456104" cy="461665"/>
          </a:xfrm>
          <a:prstGeom prst="rect">
            <a:avLst/>
          </a:prstGeom>
          <a:noFill/>
        </p:spPr>
        <p:txBody>
          <a:bodyPr wrap="none" rtlCol="0">
            <a:spAutoFit/>
          </a:bodyPr>
          <a:lstStyle/>
          <a:p>
            <a:r>
              <a:rPr lang="es-CL" sz="2400" b="1" dirty="0"/>
              <a:t>Regresión</a:t>
            </a:r>
            <a:endParaRPr lang="en-US" sz="2400" b="1" dirty="0"/>
          </a:p>
        </p:txBody>
      </p:sp>
      <p:pic>
        <p:nvPicPr>
          <p:cNvPr id="11" name="Picture 6" descr="Resultado de imagen para weather forecast ic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93507" y="3397833"/>
            <a:ext cx="1610853" cy="161085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p:cNvPicPr>
            <a:picLocks noChangeAspect="1"/>
          </p:cNvPicPr>
          <p:nvPr/>
        </p:nvPicPr>
        <p:blipFill>
          <a:blip r:embed="rId3"/>
          <a:stretch>
            <a:fillRect/>
          </a:stretch>
        </p:blipFill>
        <p:spPr>
          <a:xfrm rot="21053416">
            <a:off x="6568857" y="3447611"/>
            <a:ext cx="2019300" cy="1511300"/>
          </a:xfrm>
          <a:prstGeom prst="rect">
            <a:avLst/>
          </a:prstGeom>
        </p:spPr>
      </p:pic>
      <p:sp>
        <p:nvSpPr>
          <p:cNvPr id="15" name="Title 1"/>
          <p:cNvSpPr txBox="1">
            <a:spLocks/>
          </p:cNvSpPr>
          <p:nvPr/>
        </p:nvSpPr>
        <p:spPr>
          <a:xfrm>
            <a:off x="1097279" y="405510"/>
            <a:ext cx="10465455" cy="1450757"/>
          </a:xfrm>
          <a:prstGeom prst="rect">
            <a:avLst/>
          </a:prstGeom>
        </p:spPr>
        <p:txBody>
          <a:bodyPr vert="horz" lIns="91440" tIns="45720" rIns="91440" bIns="45720" rtlCol="0" anchor="b">
            <a:normAutofit/>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CL" smtClean="0">
                <a:solidFill>
                  <a:srgbClr val="4A66AC"/>
                </a:solidFill>
              </a:rPr>
              <a:t>Aprendizaje supervisado</a:t>
            </a:r>
            <a:endParaRPr lang="en-US" dirty="0">
              <a:solidFill>
                <a:srgbClr val="4A66AC"/>
              </a:solidFill>
            </a:endParaRPr>
          </a:p>
        </p:txBody>
      </p:sp>
    </p:spTree>
    <p:extLst>
      <p:ext uri="{BB962C8B-B14F-4D97-AF65-F5344CB8AC3E}">
        <p14:creationId xmlns:p14="http://schemas.microsoft.com/office/powerpoint/2010/main" val="1133316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fade">
                                      <p:cBhvr>
                                        <p:cTn id="12" dur="5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fade">
                                      <p:cBhvr>
                                        <p:cTn id="17" dur="500"/>
                                        <p:tgtEl>
                                          <p:spTgt spid="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 calcmode="lin" valueType="num">
                                      <p:cBhvr additive="base">
                                        <p:cTn id="22" dur="500" fill="hold"/>
                                        <p:tgtEl>
                                          <p:spTgt spid="10"/>
                                        </p:tgtEl>
                                        <p:attrNameLst>
                                          <p:attrName>ppt_x</p:attrName>
                                        </p:attrNameLst>
                                      </p:cBhvr>
                                      <p:tavLst>
                                        <p:tav tm="0">
                                          <p:val>
                                            <p:strVal val="#ppt_x"/>
                                          </p:val>
                                        </p:tav>
                                        <p:tav tm="100000">
                                          <p:val>
                                            <p:strVal val="#ppt_x"/>
                                          </p:val>
                                        </p:tav>
                                      </p:tavLst>
                                    </p:anim>
                                    <p:anim calcmode="lin" valueType="num">
                                      <p:cBhvr additive="base">
                                        <p:cTn id="23" dur="500" fill="hold"/>
                                        <p:tgtEl>
                                          <p:spTgt spid="10"/>
                                        </p:tgtEl>
                                        <p:attrNameLst>
                                          <p:attrName>ppt_y</p:attrName>
                                        </p:attrNameLst>
                                      </p:cBhvr>
                                      <p:tavLst>
                                        <p:tav tm="0">
                                          <p:val>
                                            <p:strVal val="1+#ppt_h/2"/>
                                          </p:val>
                                        </p:tav>
                                        <p:tav tm="100000">
                                          <p:val>
                                            <p:strVal val="#ppt_y"/>
                                          </p:val>
                                        </p:tav>
                                      </p:tavLst>
                                    </p:anim>
                                  </p:childTnLst>
                                </p:cTn>
                              </p:par>
                              <p:par>
                                <p:cTn id="24" presetID="2" presetClass="entr" presetSubtype="4" fill="hold" grpId="0" nodeType="withEffect">
                                  <p:stCondLst>
                                    <p:cond delay="0"/>
                                  </p:stCondLst>
                                  <p:childTnLst>
                                    <p:set>
                                      <p:cBhvr>
                                        <p:cTn id="25" dur="1" fill="hold">
                                          <p:stCondLst>
                                            <p:cond delay="0"/>
                                          </p:stCondLst>
                                        </p:cTn>
                                        <p:tgtEl>
                                          <p:spTgt spid="3"/>
                                        </p:tgtEl>
                                        <p:attrNameLst>
                                          <p:attrName>style.visibility</p:attrName>
                                        </p:attrNameLst>
                                      </p:cBhvr>
                                      <p:to>
                                        <p:strVal val="visible"/>
                                      </p:to>
                                    </p:set>
                                    <p:anim calcmode="lin" valueType="num">
                                      <p:cBhvr additive="base">
                                        <p:cTn id="26" dur="500" fill="hold"/>
                                        <p:tgtEl>
                                          <p:spTgt spid="3"/>
                                        </p:tgtEl>
                                        <p:attrNameLst>
                                          <p:attrName>ppt_x</p:attrName>
                                        </p:attrNameLst>
                                      </p:cBhvr>
                                      <p:tavLst>
                                        <p:tav tm="0">
                                          <p:val>
                                            <p:strVal val="#ppt_x"/>
                                          </p:val>
                                        </p:tav>
                                        <p:tav tm="100000">
                                          <p:val>
                                            <p:strVal val="#ppt_x"/>
                                          </p:val>
                                        </p:tav>
                                      </p:tavLst>
                                    </p:anim>
                                    <p:anim calcmode="lin" valueType="num">
                                      <p:cBhvr additive="base">
                                        <p:cTn id="27"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12"/>
                                        </p:tgtEl>
                                        <p:attrNameLst>
                                          <p:attrName>style.visibility</p:attrName>
                                        </p:attrNameLst>
                                      </p:cBhvr>
                                      <p:to>
                                        <p:strVal val="visible"/>
                                      </p:to>
                                    </p:set>
                                    <p:anim calcmode="lin" valueType="num">
                                      <p:cBhvr additive="base">
                                        <p:cTn id="32" dur="500" fill="hold"/>
                                        <p:tgtEl>
                                          <p:spTgt spid="12"/>
                                        </p:tgtEl>
                                        <p:attrNameLst>
                                          <p:attrName>ppt_x</p:attrName>
                                        </p:attrNameLst>
                                      </p:cBhvr>
                                      <p:tavLst>
                                        <p:tav tm="0">
                                          <p:val>
                                            <p:strVal val="#ppt_x"/>
                                          </p:val>
                                        </p:tav>
                                        <p:tav tm="100000">
                                          <p:val>
                                            <p:strVal val="#ppt_x"/>
                                          </p:val>
                                        </p:tav>
                                      </p:tavLst>
                                    </p:anim>
                                    <p:anim calcmode="lin" valueType="num">
                                      <p:cBhvr additive="base">
                                        <p:cTn id="33" dur="500" fill="hold"/>
                                        <p:tgtEl>
                                          <p:spTgt spid="12"/>
                                        </p:tgtEl>
                                        <p:attrNameLst>
                                          <p:attrName>ppt_y</p:attrName>
                                        </p:attrNameLst>
                                      </p:cBhvr>
                                      <p:tavLst>
                                        <p:tav tm="0">
                                          <p:val>
                                            <p:strVal val="1+#ppt_h/2"/>
                                          </p:val>
                                        </p:tav>
                                        <p:tav tm="100000">
                                          <p:val>
                                            <p:strVal val="#ppt_y"/>
                                          </p:val>
                                        </p:tav>
                                      </p:tavLst>
                                    </p:anim>
                                  </p:childTnLst>
                                </p:cTn>
                              </p:par>
                              <p:par>
                                <p:cTn id="34" presetID="2" presetClass="entr" presetSubtype="4" fill="hold" nodeType="withEffect">
                                  <p:stCondLst>
                                    <p:cond delay="0"/>
                                  </p:stCondLst>
                                  <p:childTnLst>
                                    <p:set>
                                      <p:cBhvr>
                                        <p:cTn id="35" dur="1" fill="hold">
                                          <p:stCondLst>
                                            <p:cond delay="0"/>
                                          </p:stCondLst>
                                        </p:cTn>
                                        <p:tgtEl>
                                          <p:spTgt spid="11"/>
                                        </p:tgtEl>
                                        <p:attrNameLst>
                                          <p:attrName>style.visibility</p:attrName>
                                        </p:attrNameLst>
                                      </p:cBhvr>
                                      <p:to>
                                        <p:strVal val="visible"/>
                                      </p:to>
                                    </p:set>
                                    <p:anim calcmode="lin" valueType="num">
                                      <p:cBhvr additive="base">
                                        <p:cTn id="36" dur="500" fill="hold"/>
                                        <p:tgtEl>
                                          <p:spTgt spid="11"/>
                                        </p:tgtEl>
                                        <p:attrNameLst>
                                          <p:attrName>ppt_x</p:attrName>
                                        </p:attrNameLst>
                                      </p:cBhvr>
                                      <p:tavLst>
                                        <p:tav tm="0">
                                          <p:val>
                                            <p:strVal val="#ppt_x"/>
                                          </p:val>
                                        </p:tav>
                                        <p:tav tm="100000">
                                          <p:val>
                                            <p:strVal val="#ppt_x"/>
                                          </p:val>
                                        </p:tav>
                                      </p:tavLst>
                                    </p:anim>
                                    <p:anim calcmode="lin" valueType="num">
                                      <p:cBhvr additive="base">
                                        <p:cTn id="37"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animBg="1"/>
      <p:bldP spid="10"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1097280" y="373687"/>
            <a:ext cx="10058400" cy="1450757"/>
          </a:xfrm>
        </p:spPr>
        <p:txBody>
          <a:bodyPr>
            <a:normAutofit/>
          </a:bodyPr>
          <a:lstStyle/>
          <a:p>
            <a:pPr lvl="0"/>
            <a:r>
              <a:rPr lang="es-CL" dirty="0">
                <a:solidFill>
                  <a:srgbClr val="4A66AC"/>
                </a:solidFill>
              </a:rPr>
              <a:t>Modelos de Clasificación</a:t>
            </a:r>
          </a:p>
        </p:txBody>
      </p:sp>
      <p:graphicFrame>
        <p:nvGraphicFramePr>
          <p:cNvPr id="9" name="Diagram 8"/>
          <p:cNvGraphicFramePr/>
          <p:nvPr>
            <p:extLst/>
          </p:nvPr>
        </p:nvGraphicFramePr>
        <p:xfrm>
          <a:off x="6706584" y="1872978"/>
          <a:ext cx="5563029" cy="448692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6" name="Rectangle 15"/>
          <p:cNvSpPr/>
          <p:nvPr/>
        </p:nvSpPr>
        <p:spPr>
          <a:xfrm>
            <a:off x="580503" y="1737360"/>
            <a:ext cx="6222371" cy="4482008"/>
          </a:xfrm>
          <a:prstGeom prst="rect">
            <a:avLst/>
          </a:prstGeom>
        </p:spPr>
        <p:txBody>
          <a:bodyPr vert="horz" lIns="121920" tIns="60960" rIns="121920" bIns="60960" rtlCol="0">
            <a:normAutofit/>
          </a:bodyPr>
          <a:lstStyle/>
          <a:p>
            <a:pPr lvl="1">
              <a:spcBef>
                <a:spcPts val="200"/>
              </a:spcBef>
              <a:spcAft>
                <a:spcPts val="400"/>
              </a:spcAft>
              <a:buClr>
                <a:srgbClr val="4A66AC"/>
              </a:buClr>
            </a:pPr>
            <a:r>
              <a:rPr lang="es-CL" sz="2000" dirty="0"/>
              <a:t>Algunos modelos de clasificación</a:t>
            </a:r>
            <a:endParaRPr lang="en-US" sz="2000" dirty="0"/>
          </a:p>
          <a:p>
            <a:pPr marL="800100" lvl="1" indent="-342900">
              <a:spcBef>
                <a:spcPts val="200"/>
              </a:spcBef>
              <a:spcAft>
                <a:spcPts val="400"/>
              </a:spcAft>
              <a:buClr>
                <a:srgbClr val="4A66AC"/>
              </a:buClr>
              <a:buSzPct val="85000"/>
              <a:buFont typeface="Arial" panose="020B0604020202020204" pitchFamily="34" charset="0"/>
              <a:buChar char="•"/>
            </a:pPr>
            <a:r>
              <a:rPr lang="es-CL" altLang="es-CL" sz="2000" dirty="0"/>
              <a:t>KNN (K-</a:t>
            </a:r>
            <a:r>
              <a:rPr lang="es-CL" altLang="es-CL" sz="2000" dirty="0" err="1"/>
              <a:t>nearest</a:t>
            </a:r>
            <a:r>
              <a:rPr lang="es-CL" altLang="es-CL" sz="2000" dirty="0"/>
              <a:t> </a:t>
            </a:r>
            <a:r>
              <a:rPr lang="es-CL" altLang="es-CL" sz="2000" dirty="0" err="1"/>
              <a:t>neighboor</a:t>
            </a:r>
            <a:r>
              <a:rPr lang="es-CL" altLang="es-CL" sz="2000" dirty="0"/>
              <a:t>).</a:t>
            </a:r>
          </a:p>
          <a:p>
            <a:pPr marL="800100" lvl="1" indent="-342900">
              <a:spcBef>
                <a:spcPts val="200"/>
              </a:spcBef>
              <a:spcAft>
                <a:spcPts val="400"/>
              </a:spcAft>
              <a:buClr>
                <a:srgbClr val="4A66AC"/>
              </a:buClr>
              <a:buSzPct val="85000"/>
              <a:buFont typeface="Arial" panose="020B0604020202020204" pitchFamily="34" charset="0"/>
              <a:buChar char="•"/>
            </a:pPr>
            <a:r>
              <a:rPr lang="es-CL" altLang="es-CL" sz="2000" dirty="0"/>
              <a:t>SVM (</a:t>
            </a:r>
            <a:r>
              <a:rPr lang="es-CL" altLang="es-CL" sz="2000" dirty="0" err="1"/>
              <a:t>Support</a:t>
            </a:r>
            <a:r>
              <a:rPr lang="es-CL" altLang="es-CL" sz="2000" dirty="0"/>
              <a:t> Vector Machine).</a:t>
            </a:r>
          </a:p>
          <a:p>
            <a:pPr marL="800100" lvl="1" indent="-342900">
              <a:spcBef>
                <a:spcPts val="200"/>
              </a:spcBef>
              <a:spcAft>
                <a:spcPts val="400"/>
              </a:spcAft>
              <a:buClr>
                <a:srgbClr val="4A66AC"/>
              </a:buClr>
              <a:buSzPct val="85000"/>
              <a:buFont typeface="Arial" panose="020B0604020202020204" pitchFamily="34" charset="0"/>
              <a:buChar char="•"/>
            </a:pPr>
            <a:r>
              <a:rPr lang="es-CL" altLang="es-CL" sz="2000" dirty="0"/>
              <a:t>Redes Neuronales.</a:t>
            </a:r>
          </a:p>
          <a:p>
            <a:pPr marL="800100" lvl="1" indent="-342900">
              <a:spcBef>
                <a:spcPts val="200"/>
              </a:spcBef>
              <a:spcAft>
                <a:spcPts val="400"/>
              </a:spcAft>
              <a:buClr>
                <a:srgbClr val="4A66AC"/>
              </a:buClr>
              <a:buSzPct val="85000"/>
              <a:buFont typeface="Arial" panose="020B0604020202020204" pitchFamily="34" charset="0"/>
              <a:buChar char="•"/>
            </a:pPr>
            <a:r>
              <a:rPr lang="es-CL" altLang="es-CL" sz="2000" dirty="0"/>
              <a:t>Árboles de decisión (y sus derivados).</a:t>
            </a:r>
          </a:p>
          <a:p>
            <a:pPr marL="800100" lvl="1" indent="-342900">
              <a:spcBef>
                <a:spcPts val="200"/>
              </a:spcBef>
              <a:spcAft>
                <a:spcPts val="400"/>
              </a:spcAft>
              <a:buClr>
                <a:srgbClr val="4A66AC"/>
              </a:buClr>
              <a:buSzPct val="85000"/>
              <a:buFont typeface="Arial" panose="020B0604020202020204" pitchFamily="34" charset="0"/>
              <a:buChar char="•"/>
            </a:pPr>
            <a:r>
              <a:rPr lang="es-CL" altLang="es-CL" sz="2000" dirty="0"/>
              <a:t>Regresión logística.</a:t>
            </a:r>
          </a:p>
          <a:p>
            <a:pPr marL="800100" lvl="1" indent="-342900">
              <a:spcBef>
                <a:spcPts val="200"/>
              </a:spcBef>
              <a:spcAft>
                <a:spcPts val="400"/>
              </a:spcAft>
              <a:buClr>
                <a:srgbClr val="4A66AC"/>
              </a:buClr>
              <a:buSzPct val="85000"/>
              <a:buFont typeface="Arial" panose="020B0604020202020204" pitchFamily="34" charset="0"/>
              <a:buChar char="•"/>
            </a:pPr>
            <a:r>
              <a:rPr lang="es-CL" altLang="es-CL" sz="2000" dirty="0"/>
              <a:t>Clasificador de </a:t>
            </a:r>
            <a:r>
              <a:rPr lang="es-CL" altLang="es-CL" sz="2000" dirty="0" err="1"/>
              <a:t>Bayes</a:t>
            </a:r>
            <a:r>
              <a:rPr lang="es-CL" altLang="es-CL" sz="2000" dirty="0"/>
              <a:t>.</a:t>
            </a:r>
          </a:p>
          <a:p>
            <a:pPr marL="800100" lvl="1" indent="-342900">
              <a:spcBef>
                <a:spcPts val="200"/>
              </a:spcBef>
              <a:spcAft>
                <a:spcPts val="400"/>
              </a:spcAft>
              <a:buClr>
                <a:srgbClr val="4A66AC"/>
              </a:buClr>
              <a:buSzPct val="85000"/>
              <a:buFont typeface="Arial" panose="020B0604020202020204" pitchFamily="34" charset="0"/>
              <a:buChar char="•"/>
            </a:pPr>
            <a:r>
              <a:rPr lang="es-CL" altLang="es-CL" sz="2000" dirty="0"/>
              <a:t>LDA (Linear </a:t>
            </a:r>
            <a:r>
              <a:rPr lang="es-CL" altLang="es-CL" sz="2000" dirty="0" err="1"/>
              <a:t>discriminant</a:t>
            </a:r>
            <a:r>
              <a:rPr lang="es-CL" altLang="es-CL" sz="2000" dirty="0"/>
              <a:t> </a:t>
            </a:r>
            <a:r>
              <a:rPr lang="es-CL" altLang="es-CL" sz="2000" dirty="0" err="1"/>
              <a:t>analysis</a:t>
            </a:r>
            <a:r>
              <a:rPr lang="es-CL" altLang="es-CL" sz="2000" dirty="0"/>
              <a:t>).</a:t>
            </a:r>
          </a:p>
          <a:p>
            <a:pPr marL="800100" lvl="1" indent="-342900">
              <a:spcBef>
                <a:spcPts val="200"/>
              </a:spcBef>
              <a:spcAft>
                <a:spcPts val="400"/>
              </a:spcAft>
              <a:buClr>
                <a:srgbClr val="4A66AC"/>
              </a:buClr>
              <a:buSzPct val="85000"/>
              <a:buFont typeface="Arial" panose="020B0604020202020204" pitchFamily="34" charset="0"/>
              <a:buChar char="•"/>
            </a:pPr>
            <a:r>
              <a:rPr lang="es-CL" altLang="es-CL" sz="2000" dirty="0"/>
              <a:t>QDA (</a:t>
            </a:r>
            <a:r>
              <a:rPr lang="es-CL" altLang="es-CL" sz="2000" dirty="0" err="1"/>
              <a:t>Quadratic</a:t>
            </a:r>
            <a:r>
              <a:rPr lang="es-CL" altLang="es-CL" sz="2000" dirty="0"/>
              <a:t> </a:t>
            </a:r>
            <a:r>
              <a:rPr lang="es-CL" altLang="es-CL" sz="2000" dirty="0" err="1"/>
              <a:t>discriminant</a:t>
            </a:r>
            <a:r>
              <a:rPr lang="es-CL" altLang="es-CL" sz="2000" dirty="0"/>
              <a:t> </a:t>
            </a:r>
            <a:r>
              <a:rPr lang="es-CL" altLang="es-CL" sz="2000" dirty="0" err="1"/>
              <a:t>analysis</a:t>
            </a:r>
            <a:r>
              <a:rPr lang="es-CL" altLang="es-CL" sz="2000" dirty="0"/>
              <a:t>).</a:t>
            </a:r>
          </a:p>
          <a:p>
            <a:pPr marL="800100" lvl="1" indent="-342900">
              <a:spcBef>
                <a:spcPts val="200"/>
              </a:spcBef>
              <a:spcAft>
                <a:spcPts val="400"/>
              </a:spcAft>
              <a:buClr>
                <a:srgbClr val="4A66AC"/>
              </a:buClr>
              <a:buSzPct val="85000"/>
              <a:buFont typeface="Arial" panose="020B0604020202020204" pitchFamily="34" charset="0"/>
              <a:buChar char="•"/>
            </a:pPr>
            <a:r>
              <a:rPr lang="es-CL" altLang="es-CL" sz="2000" dirty="0"/>
              <a:t>Entre otros…</a:t>
            </a:r>
            <a:endParaRPr lang="es-ES" altLang="es-CL" sz="2000" dirty="0"/>
          </a:p>
        </p:txBody>
      </p:sp>
      <p:sp>
        <p:nvSpPr>
          <p:cNvPr id="6" name="TextBox 5"/>
          <p:cNvSpPr txBox="1"/>
          <p:nvPr/>
        </p:nvSpPr>
        <p:spPr>
          <a:xfrm>
            <a:off x="9186204" y="6488668"/>
            <a:ext cx="2865119" cy="369332"/>
          </a:xfrm>
          <a:prstGeom prst="rect">
            <a:avLst/>
          </a:prstGeom>
          <a:noFill/>
        </p:spPr>
        <p:txBody>
          <a:bodyPr wrap="square" rtlCol="0">
            <a:spAutoFit/>
          </a:bodyPr>
          <a:lstStyle/>
          <a:p>
            <a:r>
              <a:rPr lang="es-419" dirty="0" smtClean="0">
                <a:solidFill>
                  <a:schemeClr val="bg1"/>
                </a:solidFill>
              </a:rPr>
              <a:t>mjorquera@metricarts.com</a:t>
            </a:r>
            <a:endParaRPr lang="en-US" dirty="0">
              <a:solidFill>
                <a:schemeClr val="bg1"/>
              </a:solidFill>
            </a:endParaRPr>
          </a:p>
        </p:txBody>
      </p:sp>
    </p:spTree>
    <p:extLst>
      <p:ext uri="{BB962C8B-B14F-4D97-AF65-F5344CB8AC3E}">
        <p14:creationId xmlns:p14="http://schemas.microsoft.com/office/powerpoint/2010/main" val="24597691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p:txBody>
          <a:bodyPr>
            <a:normAutofit/>
          </a:bodyPr>
          <a:lstStyle/>
          <a:p>
            <a:r>
              <a:rPr lang="es-CL" dirty="0">
                <a:solidFill>
                  <a:srgbClr val="4A66AC"/>
                </a:solidFill>
              </a:rPr>
              <a:t>Modelos de regresión</a:t>
            </a:r>
          </a:p>
        </p:txBody>
      </p:sp>
      <p:sp>
        <p:nvSpPr>
          <p:cNvPr id="3" name="Content Placeholder 2"/>
          <p:cNvSpPr>
            <a:spLocks noGrp="1"/>
          </p:cNvSpPr>
          <p:nvPr>
            <p:ph idx="1"/>
          </p:nvPr>
        </p:nvSpPr>
        <p:spPr>
          <a:xfrm>
            <a:off x="798704" y="1845734"/>
            <a:ext cx="10058400" cy="4023360"/>
          </a:xfrm>
        </p:spPr>
        <p:txBody>
          <a:bodyPr>
            <a:noAutofit/>
          </a:bodyPr>
          <a:lstStyle/>
          <a:p>
            <a:pPr marL="457200" lvl="1" indent="0" defTabSz="457200">
              <a:lnSpc>
                <a:spcPct val="100000"/>
              </a:lnSpc>
              <a:buClr>
                <a:srgbClr val="4A66AC"/>
              </a:buClr>
              <a:buNone/>
            </a:pPr>
            <a:r>
              <a:rPr lang="es-CL" sz="1600" dirty="0">
                <a:solidFill>
                  <a:schemeClr val="tx1"/>
                </a:solidFill>
              </a:rPr>
              <a:t>Sólo por mencionar algunos modelos:</a:t>
            </a:r>
          </a:p>
          <a:p>
            <a:pPr marL="800100" lvl="1" indent="-342900" defTabSz="457200">
              <a:lnSpc>
                <a:spcPct val="100000"/>
              </a:lnSpc>
              <a:buClr>
                <a:srgbClr val="4A66AC"/>
              </a:buClr>
              <a:buFont typeface="Arial" panose="020B0604020202020204" pitchFamily="34" charset="0"/>
              <a:buChar char="•"/>
            </a:pPr>
            <a:r>
              <a:rPr lang="es-CL" sz="1600" dirty="0">
                <a:solidFill>
                  <a:schemeClr val="tx1"/>
                </a:solidFill>
              </a:rPr>
              <a:t>Regresión lineal.</a:t>
            </a:r>
            <a:endParaRPr lang="en-US" sz="1600" dirty="0">
              <a:solidFill>
                <a:schemeClr val="tx1"/>
              </a:solidFill>
            </a:endParaRPr>
          </a:p>
          <a:p>
            <a:pPr marL="800100" lvl="1" indent="-342900" defTabSz="457200">
              <a:lnSpc>
                <a:spcPct val="100000"/>
              </a:lnSpc>
              <a:buClr>
                <a:srgbClr val="4A66AC"/>
              </a:buClr>
              <a:buFont typeface="Arial" panose="020B0604020202020204" pitchFamily="34" charset="0"/>
              <a:buChar char="•"/>
            </a:pPr>
            <a:r>
              <a:rPr lang="en-US" sz="1600" dirty="0" err="1">
                <a:solidFill>
                  <a:schemeClr val="tx1"/>
                </a:solidFill>
              </a:rPr>
              <a:t>Regresión</a:t>
            </a:r>
            <a:r>
              <a:rPr lang="en-US" sz="1600" dirty="0">
                <a:solidFill>
                  <a:schemeClr val="tx1"/>
                </a:solidFill>
              </a:rPr>
              <a:t> </a:t>
            </a:r>
            <a:r>
              <a:rPr lang="en-US" sz="1600" dirty="0" err="1">
                <a:solidFill>
                  <a:schemeClr val="tx1"/>
                </a:solidFill>
              </a:rPr>
              <a:t>logística</a:t>
            </a:r>
            <a:r>
              <a:rPr lang="en-US" sz="1600" dirty="0">
                <a:solidFill>
                  <a:schemeClr val="tx1"/>
                </a:solidFill>
              </a:rPr>
              <a:t>.</a:t>
            </a:r>
          </a:p>
          <a:p>
            <a:pPr marL="800100" lvl="1" indent="-342900" defTabSz="457200">
              <a:lnSpc>
                <a:spcPct val="100000"/>
              </a:lnSpc>
              <a:buClr>
                <a:srgbClr val="4A66AC"/>
              </a:buClr>
              <a:buFont typeface="Arial" panose="020B0604020202020204" pitchFamily="34" charset="0"/>
              <a:buChar char="•"/>
            </a:pPr>
            <a:r>
              <a:rPr lang="en-US" sz="1600" dirty="0" err="1">
                <a:solidFill>
                  <a:schemeClr val="tx1"/>
                </a:solidFill>
              </a:rPr>
              <a:t>Regresión</a:t>
            </a:r>
            <a:r>
              <a:rPr lang="en-US" sz="1600" dirty="0">
                <a:solidFill>
                  <a:schemeClr val="tx1"/>
                </a:solidFill>
              </a:rPr>
              <a:t> Poisson.</a:t>
            </a:r>
          </a:p>
          <a:p>
            <a:pPr marL="800100" lvl="1" indent="-342900" defTabSz="457200">
              <a:lnSpc>
                <a:spcPct val="100000"/>
              </a:lnSpc>
              <a:buClr>
                <a:srgbClr val="4A66AC"/>
              </a:buClr>
              <a:buFont typeface="Arial" panose="020B0604020202020204" pitchFamily="34" charset="0"/>
              <a:buChar char="•"/>
            </a:pPr>
            <a:r>
              <a:rPr lang="es-CL" sz="1600" dirty="0">
                <a:solidFill>
                  <a:schemeClr val="tx1"/>
                </a:solidFill>
              </a:rPr>
              <a:t>Modelos mixtos</a:t>
            </a:r>
            <a:endParaRPr lang="en-US" sz="1600" dirty="0">
              <a:solidFill>
                <a:schemeClr val="tx1"/>
              </a:solidFill>
            </a:endParaRPr>
          </a:p>
          <a:p>
            <a:pPr marL="800100" lvl="1" indent="-342900" defTabSz="457200">
              <a:lnSpc>
                <a:spcPct val="100000"/>
              </a:lnSpc>
              <a:buClr>
                <a:srgbClr val="4A66AC"/>
              </a:buClr>
              <a:buFont typeface="Arial" panose="020B0604020202020204" pitchFamily="34" charset="0"/>
              <a:buChar char="•"/>
            </a:pPr>
            <a:r>
              <a:rPr lang="en-US" sz="1600" dirty="0" err="1">
                <a:solidFill>
                  <a:schemeClr val="tx1"/>
                </a:solidFill>
              </a:rPr>
              <a:t>Modelos</a:t>
            </a:r>
            <a:r>
              <a:rPr lang="en-US" sz="1600" dirty="0">
                <a:solidFill>
                  <a:schemeClr val="tx1"/>
                </a:solidFill>
              </a:rPr>
              <a:t> </a:t>
            </a:r>
            <a:r>
              <a:rPr lang="en-US" sz="1600" dirty="0" err="1">
                <a:solidFill>
                  <a:schemeClr val="tx1"/>
                </a:solidFill>
              </a:rPr>
              <a:t>aditivos</a:t>
            </a:r>
            <a:r>
              <a:rPr lang="en-US" sz="1600" dirty="0">
                <a:solidFill>
                  <a:schemeClr val="tx1"/>
                </a:solidFill>
              </a:rPr>
              <a:t> </a:t>
            </a:r>
            <a:r>
              <a:rPr lang="en-US" sz="1600" dirty="0" err="1">
                <a:solidFill>
                  <a:schemeClr val="tx1"/>
                </a:solidFill>
              </a:rPr>
              <a:t>generalizados</a:t>
            </a:r>
            <a:endParaRPr lang="en-US" sz="1600" dirty="0">
              <a:solidFill>
                <a:schemeClr val="tx1"/>
              </a:solidFill>
            </a:endParaRPr>
          </a:p>
          <a:p>
            <a:pPr marL="800100" lvl="1" indent="-342900" defTabSz="457200">
              <a:lnSpc>
                <a:spcPct val="100000"/>
              </a:lnSpc>
              <a:buClr>
                <a:srgbClr val="4A66AC"/>
              </a:buClr>
              <a:buFont typeface="Arial" panose="020B0604020202020204" pitchFamily="34" charset="0"/>
              <a:buChar char="•"/>
            </a:pPr>
            <a:r>
              <a:rPr lang="en-US" sz="1600" dirty="0" err="1">
                <a:solidFill>
                  <a:schemeClr val="tx1"/>
                </a:solidFill>
              </a:rPr>
              <a:t>Regresión</a:t>
            </a:r>
            <a:r>
              <a:rPr lang="en-US" sz="1600" dirty="0">
                <a:solidFill>
                  <a:schemeClr val="tx1"/>
                </a:solidFill>
              </a:rPr>
              <a:t> </a:t>
            </a:r>
            <a:r>
              <a:rPr lang="en-US" sz="1600" dirty="0" err="1">
                <a:solidFill>
                  <a:schemeClr val="tx1"/>
                </a:solidFill>
              </a:rPr>
              <a:t>quantil</a:t>
            </a:r>
            <a:r>
              <a:rPr lang="en-US" sz="1600" dirty="0">
                <a:solidFill>
                  <a:schemeClr val="tx1"/>
                </a:solidFill>
              </a:rPr>
              <a:t>.</a:t>
            </a:r>
          </a:p>
          <a:p>
            <a:pPr marL="800100" lvl="1" indent="-342900" defTabSz="457200">
              <a:lnSpc>
                <a:spcPct val="100000"/>
              </a:lnSpc>
              <a:buClr>
                <a:srgbClr val="4A66AC"/>
              </a:buClr>
              <a:buFont typeface="Arial" panose="020B0604020202020204" pitchFamily="34" charset="0"/>
              <a:buChar char="•"/>
            </a:pPr>
            <a:r>
              <a:rPr lang="es-CL" sz="1600" dirty="0">
                <a:solidFill>
                  <a:schemeClr val="tx1"/>
                </a:solidFill>
              </a:rPr>
              <a:t>Regresión no paramétrica.</a:t>
            </a:r>
          </a:p>
          <a:p>
            <a:pPr marL="800100" lvl="1" indent="-342900" defTabSz="457200">
              <a:lnSpc>
                <a:spcPct val="100000"/>
              </a:lnSpc>
              <a:buClr>
                <a:srgbClr val="4A66AC"/>
              </a:buClr>
              <a:buFont typeface="Arial" panose="020B0604020202020204" pitchFamily="34" charset="0"/>
              <a:buChar char="•"/>
            </a:pPr>
            <a:r>
              <a:rPr lang="es-CL" sz="1600" dirty="0">
                <a:solidFill>
                  <a:schemeClr val="tx1"/>
                </a:solidFill>
              </a:rPr>
              <a:t>…</a:t>
            </a:r>
          </a:p>
          <a:p>
            <a:pPr marL="800100" lvl="1" indent="-342900" defTabSz="457200">
              <a:lnSpc>
                <a:spcPct val="100000"/>
              </a:lnSpc>
              <a:buClr>
                <a:srgbClr val="4A66AC"/>
              </a:buClr>
              <a:buFont typeface="Arial" panose="020B0604020202020204" pitchFamily="34" charset="0"/>
              <a:buChar char="•"/>
            </a:pPr>
            <a:r>
              <a:rPr lang="es-CL" sz="1600" dirty="0">
                <a:solidFill>
                  <a:schemeClr val="tx1"/>
                </a:solidFill>
              </a:rPr>
              <a:t>Series temporales.</a:t>
            </a:r>
          </a:p>
          <a:p>
            <a:pPr marL="800100" lvl="1" indent="-342900" defTabSz="457200">
              <a:lnSpc>
                <a:spcPct val="100000"/>
              </a:lnSpc>
              <a:buClr>
                <a:srgbClr val="4A66AC"/>
              </a:buClr>
              <a:buFont typeface="Arial" panose="020B0604020202020204" pitchFamily="34" charset="0"/>
              <a:buChar char="•"/>
            </a:pPr>
            <a:r>
              <a:rPr lang="es-CL" sz="1600" dirty="0">
                <a:solidFill>
                  <a:schemeClr val="tx1"/>
                </a:solidFill>
              </a:rPr>
              <a:t>Árboles de regresión.</a:t>
            </a:r>
          </a:p>
          <a:p>
            <a:pPr marL="800100" lvl="1" indent="-342900" defTabSz="457200">
              <a:lnSpc>
                <a:spcPct val="100000"/>
              </a:lnSpc>
              <a:buClr>
                <a:srgbClr val="4A66AC"/>
              </a:buClr>
              <a:buFont typeface="Arial" panose="020B0604020202020204" pitchFamily="34" charset="0"/>
              <a:buChar char="•"/>
            </a:pPr>
            <a:r>
              <a:rPr lang="es-CL" sz="1600" dirty="0">
                <a:solidFill>
                  <a:schemeClr val="tx1"/>
                </a:solidFill>
              </a:rPr>
              <a:t>Regresión KNN.</a:t>
            </a:r>
          </a:p>
          <a:p>
            <a:pPr marL="800100" lvl="1" indent="-342900" defTabSz="457200">
              <a:lnSpc>
                <a:spcPct val="100000"/>
              </a:lnSpc>
              <a:buClr>
                <a:srgbClr val="4A66AC"/>
              </a:buClr>
              <a:buFont typeface="Arial" panose="020B0604020202020204" pitchFamily="34" charset="0"/>
              <a:buChar char="•"/>
            </a:pPr>
            <a:r>
              <a:rPr lang="es-CL" sz="1600" dirty="0">
                <a:solidFill>
                  <a:schemeClr val="tx1"/>
                </a:solidFill>
              </a:rPr>
              <a:t>Etc…</a:t>
            </a:r>
            <a:endParaRPr lang="en-US" sz="1600" dirty="0">
              <a:solidFill>
                <a:schemeClr val="tx1"/>
              </a:solidFill>
            </a:endParaRPr>
          </a:p>
        </p:txBody>
      </p:sp>
      <p:sp>
        <p:nvSpPr>
          <p:cNvPr id="4" name="Right Brace 3"/>
          <p:cNvSpPr/>
          <p:nvPr/>
        </p:nvSpPr>
        <p:spPr>
          <a:xfrm>
            <a:off x="5231904" y="2500170"/>
            <a:ext cx="576064" cy="1248139"/>
          </a:xfrm>
          <a:prstGeom prst="rightBrace">
            <a:avLst>
              <a:gd name="adj1" fmla="val 54167"/>
              <a:gd name="adj2" fmla="val 50000"/>
            </a:avLst>
          </a:prstGeom>
          <a:ln>
            <a:solidFill>
              <a:srgbClr val="92D050"/>
            </a:solidFill>
          </a:ln>
        </p:spPr>
        <p:style>
          <a:lnRef idx="2">
            <a:schemeClr val="accent2"/>
          </a:lnRef>
          <a:fillRef idx="0">
            <a:schemeClr val="accent2"/>
          </a:fillRef>
          <a:effectRef idx="1">
            <a:schemeClr val="accent2"/>
          </a:effectRef>
          <a:fontRef idx="minor">
            <a:schemeClr val="tx1"/>
          </a:fontRef>
        </p:style>
        <p:txBody>
          <a:bodyPr rtlCol="0" anchor="ctr"/>
          <a:lstStyle/>
          <a:p>
            <a:pPr algn="ctr"/>
            <a:endParaRPr lang="en-US" sz="2400"/>
          </a:p>
        </p:txBody>
      </p:sp>
      <p:sp>
        <p:nvSpPr>
          <p:cNvPr id="6" name="TextBox 5"/>
          <p:cNvSpPr txBox="1"/>
          <p:nvPr/>
        </p:nvSpPr>
        <p:spPr>
          <a:xfrm>
            <a:off x="5807969" y="2878019"/>
            <a:ext cx="787395" cy="461665"/>
          </a:xfrm>
          <a:prstGeom prst="rect">
            <a:avLst/>
          </a:prstGeom>
          <a:noFill/>
        </p:spPr>
        <p:txBody>
          <a:bodyPr wrap="none" rtlCol="0">
            <a:spAutoFit/>
          </a:bodyPr>
          <a:lstStyle/>
          <a:p>
            <a:r>
              <a:rPr lang="es-CL" sz="2400" dirty="0"/>
              <a:t>GLM</a:t>
            </a:r>
            <a:endParaRPr lang="en-US" sz="2400" dirty="0"/>
          </a:p>
        </p:txBody>
      </p:sp>
      <p:pic>
        <p:nvPicPr>
          <p:cNvPr id="10" name="Picture 9"/>
          <p:cNvPicPr>
            <a:picLocks noChangeAspect="1"/>
          </p:cNvPicPr>
          <p:nvPr/>
        </p:nvPicPr>
        <p:blipFill>
          <a:blip r:embed="rId2"/>
          <a:stretch>
            <a:fillRect/>
          </a:stretch>
        </p:blipFill>
        <p:spPr>
          <a:xfrm>
            <a:off x="6723193" y="1999321"/>
            <a:ext cx="2047612" cy="2047612"/>
          </a:xfrm>
          <a:prstGeom prst="rect">
            <a:avLst/>
          </a:prstGeom>
        </p:spPr>
      </p:pic>
      <p:pic>
        <p:nvPicPr>
          <p:cNvPr id="12" name="Picture 11"/>
          <p:cNvPicPr>
            <a:picLocks noChangeAspect="1"/>
          </p:cNvPicPr>
          <p:nvPr/>
        </p:nvPicPr>
        <p:blipFill>
          <a:blip r:embed="rId3"/>
          <a:stretch>
            <a:fillRect/>
          </a:stretch>
        </p:blipFill>
        <p:spPr>
          <a:xfrm>
            <a:off x="7792138" y="4097604"/>
            <a:ext cx="2540000" cy="1905000"/>
          </a:xfrm>
          <a:prstGeom prst="rect">
            <a:avLst/>
          </a:prstGeom>
        </p:spPr>
      </p:pic>
      <p:pic>
        <p:nvPicPr>
          <p:cNvPr id="15" name="Picture 14"/>
          <p:cNvPicPr>
            <a:picLocks noChangeAspect="1"/>
          </p:cNvPicPr>
          <p:nvPr/>
        </p:nvPicPr>
        <p:blipFill>
          <a:blip r:embed="rId4"/>
          <a:stretch>
            <a:fillRect/>
          </a:stretch>
        </p:blipFill>
        <p:spPr>
          <a:xfrm>
            <a:off x="8837077" y="1927039"/>
            <a:ext cx="2990123" cy="2057400"/>
          </a:xfrm>
          <a:prstGeom prst="rect">
            <a:avLst/>
          </a:prstGeom>
        </p:spPr>
      </p:pic>
    </p:spTree>
    <p:extLst>
      <p:ext uri="{BB962C8B-B14F-4D97-AF65-F5344CB8AC3E}">
        <p14:creationId xmlns:p14="http://schemas.microsoft.com/office/powerpoint/2010/main" val="33658408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87A488E-2828-4653-A819-B98DE4AFA06E}"/>
              </a:ext>
            </a:extLst>
          </p:cNvPr>
          <p:cNvSpPr>
            <a:spLocks noGrp="1"/>
          </p:cNvSpPr>
          <p:nvPr>
            <p:ph type="ctrTitle"/>
          </p:nvPr>
        </p:nvSpPr>
        <p:spPr/>
        <p:txBody>
          <a:bodyPr/>
          <a:lstStyle/>
          <a:p>
            <a:r>
              <a:rPr lang="en-US" dirty="0" err="1" smtClean="0"/>
              <a:t>Evaluación</a:t>
            </a:r>
            <a:r>
              <a:rPr lang="en-US" dirty="0" smtClean="0"/>
              <a:t> de </a:t>
            </a:r>
            <a:r>
              <a:rPr lang="en-US" dirty="0" err="1" smtClean="0"/>
              <a:t>modelos</a:t>
            </a:r>
            <a:r>
              <a:rPr lang="en-US" dirty="0" smtClean="0"/>
              <a:t> de </a:t>
            </a:r>
            <a:r>
              <a:rPr lang="en-US" dirty="0"/>
              <a:t>ML</a:t>
            </a:r>
            <a:endParaRPr lang="es-PA" dirty="0"/>
          </a:p>
        </p:txBody>
      </p:sp>
      <p:sp>
        <p:nvSpPr>
          <p:cNvPr id="3" name="Marcador de contenido 2">
            <a:extLst>
              <a:ext uri="{FF2B5EF4-FFF2-40B4-BE49-F238E27FC236}">
                <a16:creationId xmlns:a16="http://schemas.microsoft.com/office/drawing/2014/main" id="{088AA179-7D07-4B54-AE30-E79DC3318530}"/>
              </a:ext>
            </a:extLst>
          </p:cNvPr>
          <p:cNvSpPr>
            <a:spLocks noGrp="1"/>
          </p:cNvSpPr>
          <p:nvPr>
            <p:ph idx="1"/>
          </p:nvPr>
        </p:nvSpPr>
        <p:spPr/>
        <p:txBody>
          <a:bodyPr/>
          <a:lstStyle/>
          <a:p>
            <a:r>
              <a:rPr lang="es-PA" dirty="0" smtClean="0"/>
              <a:t>Cómo saber si voy por un buen camino</a:t>
            </a:r>
            <a:endParaRPr lang="es-PA" dirty="0"/>
          </a:p>
        </p:txBody>
      </p:sp>
    </p:spTree>
    <p:extLst>
      <p:ext uri="{BB962C8B-B14F-4D97-AF65-F5344CB8AC3E}">
        <p14:creationId xmlns:p14="http://schemas.microsoft.com/office/powerpoint/2010/main" val="380951487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219200" y="724419"/>
            <a:ext cx="4570173" cy="990600"/>
          </a:xfrm>
        </p:spPr>
        <p:txBody>
          <a:bodyPr>
            <a:normAutofit fontScale="90000"/>
          </a:bodyPr>
          <a:lstStyle/>
          <a:p>
            <a:r>
              <a:rPr lang="es-CL" dirty="0">
                <a:solidFill>
                  <a:srgbClr val="4A66AC"/>
                </a:solidFill>
              </a:rPr>
              <a:t>Machine </a:t>
            </a:r>
            <a:r>
              <a:rPr lang="es-CL" dirty="0" err="1">
                <a:solidFill>
                  <a:srgbClr val="4A66AC"/>
                </a:solidFill>
              </a:rPr>
              <a:t>Learning</a:t>
            </a:r>
            <a:endParaRPr lang="en-US" dirty="0">
              <a:solidFill>
                <a:srgbClr val="4A66AC"/>
              </a:solidFill>
            </a:endParaRPr>
          </a:p>
        </p:txBody>
      </p:sp>
      <p:sp>
        <p:nvSpPr>
          <p:cNvPr id="8" name="TextBox 7"/>
          <p:cNvSpPr txBox="1"/>
          <p:nvPr/>
        </p:nvSpPr>
        <p:spPr>
          <a:xfrm>
            <a:off x="5365559" y="1103749"/>
            <a:ext cx="4771114" cy="461665"/>
          </a:xfrm>
          <a:prstGeom prst="rect">
            <a:avLst/>
          </a:prstGeom>
          <a:noFill/>
        </p:spPr>
        <p:txBody>
          <a:bodyPr wrap="none" rtlCol="0">
            <a:spAutoFit/>
          </a:bodyPr>
          <a:lstStyle/>
          <a:p>
            <a:pPr lvl="1">
              <a:buClr>
                <a:srgbClr val="4A66AC"/>
              </a:buClr>
            </a:pPr>
            <a:r>
              <a:rPr lang="es-CL" sz="2400" dirty="0">
                <a:solidFill>
                  <a:srgbClr val="629DD1"/>
                </a:solidFill>
              </a:rPr>
              <a:t>¿Cómo aprenden las máquinas?</a:t>
            </a:r>
            <a:endParaRPr lang="en-US" sz="2400" dirty="0">
              <a:solidFill>
                <a:srgbClr val="629DD1"/>
              </a:solidFill>
            </a:endParaRPr>
          </a:p>
        </p:txBody>
      </p:sp>
      <p:sp>
        <p:nvSpPr>
          <p:cNvPr id="10" name="Rectangle 9"/>
          <p:cNvSpPr/>
          <p:nvPr/>
        </p:nvSpPr>
        <p:spPr>
          <a:xfrm>
            <a:off x="6815245" y="2103513"/>
            <a:ext cx="3962223" cy="1436419"/>
          </a:xfrm>
          <a:prstGeom prst="rect">
            <a:avLst/>
          </a:prstGeom>
          <a:noFill/>
        </p:spPr>
        <p:txBody>
          <a:bodyPr wrap="square" lIns="121920" tIns="60960" rIns="121920" bIns="60960">
            <a:spAutoFit/>
          </a:bodyPr>
          <a:lstStyle/>
          <a:p>
            <a:pPr algn="ctr"/>
            <a:r>
              <a:rPr lang="en-US" sz="4267" dirty="0">
                <a:ln w="0"/>
                <a:solidFill>
                  <a:schemeClr val="accent1"/>
                </a:solidFill>
                <a:effectLst>
                  <a:outerShdw blurRad="38100" dist="25400" dir="5400000" algn="ctr" rotWithShape="0">
                    <a:srgbClr val="6E747A">
                      <a:alpha val="43000"/>
                    </a:srgbClr>
                  </a:outerShdw>
                </a:effectLst>
              </a:rPr>
              <a:t>Tom M. Mitchell (1997) </a:t>
            </a:r>
          </a:p>
        </p:txBody>
      </p:sp>
      <p:sp>
        <p:nvSpPr>
          <p:cNvPr id="12" name="Rectangle 11"/>
          <p:cNvSpPr/>
          <p:nvPr/>
        </p:nvSpPr>
        <p:spPr>
          <a:xfrm>
            <a:off x="933005" y="2111609"/>
            <a:ext cx="6096000" cy="1938992"/>
          </a:xfrm>
          <a:prstGeom prst="rect">
            <a:avLst/>
          </a:prstGeom>
        </p:spPr>
        <p:txBody>
          <a:bodyPr>
            <a:spAutoFit/>
          </a:bodyPr>
          <a:lstStyle/>
          <a:p>
            <a:r>
              <a:rPr lang="en-US" sz="2400" i="1" dirty="0"/>
              <a:t>“A computer program is said to learn from experience E with respect to some class of tasks T and performance measure P if its performance at tasks in T, as measured by P, improves with experience E.”</a:t>
            </a:r>
          </a:p>
        </p:txBody>
      </p:sp>
      <p:sp>
        <p:nvSpPr>
          <p:cNvPr id="14" name="Flowchart: Magnetic Disk 13"/>
          <p:cNvSpPr/>
          <p:nvPr/>
        </p:nvSpPr>
        <p:spPr>
          <a:xfrm>
            <a:off x="519611" y="5381778"/>
            <a:ext cx="1152128" cy="591463"/>
          </a:xfrm>
          <a:prstGeom prst="flowChartMagneticDisk">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sz="2400"/>
          </a:p>
        </p:txBody>
      </p:sp>
      <p:sp>
        <p:nvSpPr>
          <p:cNvPr id="15" name="Flowchart: Magnetic Disk 14"/>
          <p:cNvSpPr/>
          <p:nvPr/>
        </p:nvSpPr>
        <p:spPr>
          <a:xfrm>
            <a:off x="519611" y="4967890"/>
            <a:ext cx="1152128" cy="591463"/>
          </a:xfrm>
          <a:prstGeom prst="flowChartMagneticDisk">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s-CL" sz="2400" dirty="0"/>
              <a:t>Datos</a:t>
            </a:r>
            <a:endParaRPr lang="en-US" sz="2400" dirty="0"/>
          </a:p>
        </p:txBody>
      </p:sp>
      <p:sp>
        <p:nvSpPr>
          <p:cNvPr id="16" name="Flowchart: Magnetic Disk 15"/>
          <p:cNvSpPr/>
          <p:nvPr/>
        </p:nvSpPr>
        <p:spPr>
          <a:xfrm>
            <a:off x="519611" y="4562483"/>
            <a:ext cx="1152128" cy="591463"/>
          </a:xfrm>
          <a:prstGeom prst="flowChartMagneticDisk">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sz="2400"/>
          </a:p>
        </p:txBody>
      </p:sp>
      <p:sp>
        <p:nvSpPr>
          <p:cNvPr id="17" name="Right Arrow 16"/>
          <p:cNvSpPr/>
          <p:nvPr/>
        </p:nvSpPr>
        <p:spPr>
          <a:xfrm>
            <a:off x="1863760" y="4947477"/>
            <a:ext cx="960107" cy="611875"/>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sz="2400"/>
          </a:p>
        </p:txBody>
      </p:sp>
      <p:sp>
        <p:nvSpPr>
          <p:cNvPr id="18" name="Cloud Callout 17"/>
          <p:cNvSpPr/>
          <p:nvPr/>
        </p:nvSpPr>
        <p:spPr>
          <a:xfrm>
            <a:off x="2993880" y="4588700"/>
            <a:ext cx="2559792" cy="1142691"/>
          </a:xfrm>
          <a:prstGeom prst="cloudCallou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s-CL" sz="2400" dirty="0"/>
              <a:t>Conceptos</a:t>
            </a:r>
            <a:endParaRPr lang="en-US" sz="2400" dirty="0"/>
          </a:p>
        </p:txBody>
      </p:sp>
      <p:sp>
        <p:nvSpPr>
          <p:cNvPr id="19" name="Flowchart: Multidocument 18"/>
          <p:cNvSpPr/>
          <p:nvPr/>
        </p:nvSpPr>
        <p:spPr>
          <a:xfrm>
            <a:off x="7029005" y="4616364"/>
            <a:ext cx="2304256" cy="1115027"/>
          </a:xfrm>
          <a:prstGeom prst="flowChartMultidocumen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s-CL" sz="2400" dirty="0"/>
              <a:t>Inferencias</a:t>
            </a:r>
            <a:endParaRPr lang="en-US" sz="2400" dirty="0"/>
          </a:p>
        </p:txBody>
      </p:sp>
      <p:sp>
        <p:nvSpPr>
          <p:cNvPr id="20" name="Right Arrow 19"/>
          <p:cNvSpPr/>
          <p:nvPr/>
        </p:nvSpPr>
        <p:spPr>
          <a:xfrm>
            <a:off x="5789373" y="4876424"/>
            <a:ext cx="960107" cy="611875"/>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sz="2400"/>
          </a:p>
        </p:txBody>
      </p:sp>
      <p:sp>
        <p:nvSpPr>
          <p:cNvPr id="21" name="Right Arrow 20"/>
          <p:cNvSpPr/>
          <p:nvPr/>
        </p:nvSpPr>
        <p:spPr>
          <a:xfrm>
            <a:off x="9553515" y="4876424"/>
            <a:ext cx="960107" cy="611875"/>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sz="2400"/>
          </a:p>
        </p:txBody>
      </p:sp>
      <p:sp>
        <p:nvSpPr>
          <p:cNvPr id="22" name="Curved Up Arrow 21"/>
          <p:cNvSpPr/>
          <p:nvPr/>
        </p:nvSpPr>
        <p:spPr>
          <a:xfrm rot="16200000">
            <a:off x="10342832" y="4525038"/>
            <a:ext cx="1703915" cy="1477164"/>
          </a:xfrm>
          <a:prstGeom prst="curvedUp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sz="2400">
              <a:solidFill>
                <a:schemeClr val="tx1"/>
              </a:solidFill>
            </a:endParaRPr>
          </a:p>
        </p:txBody>
      </p:sp>
      <p:sp>
        <p:nvSpPr>
          <p:cNvPr id="23" name="TextBox 22"/>
          <p:cNvSpPr txBox="1"/>
          <p:nvPr/>
        </p:nvSpPr>
        <p:spPr>
          <a:xfrm>
            <a:off x="485424" y="4110062"/>
            <a:ext cx="1359691" cy="461665"/>
          </a:xfrm>
          <a:prstGeom prst="rect">
            <a:avLst/>
          </a:prstGeom>
          <a:noFill/>
        </p:spPr>
        <p:txBody>
          <a:bodyPr wrap="square" rtlCol="0">
            <a:spAutoFit/>
          </a:bodyPr>
          <a:lstStyle/>
          <a:p>
            <a:r>
              <a:rPr lang="es-CL" sz="2400" b="1" dirty="0">
                <a:effectLst>
                  <a:outerShdw blurRad="38100" dist="38100" dir="2700000" algn="tl">
                    <a:srgbClr val="000000">
                      <a:alpha val="43137"/>
                    </a:srgbClr>
                  </a:outerShdw>
                </a:effectLst>
              </a:rPr>
              <a:t>Storage</a:t>
            </a:r>
            <a:endParaRPr lang="en-US" sz="2400" b="1" dirty="0">
              <a:effectLst>
                <a:outerShdw blurRad="38100" dist="38100" dir="2700000" algn="tl">
                  <a:srgbClr val="000000">
                    <a:alpha val="43137"/>
                  </a:srgbClr>
                </a:outerShdw>
              </a:effectLst>
            </a:endParaRPr>
          </a:p>
        </p:txBody>
      </p:sp>
      <p:sp>
        <p:nvSpPr>
          <p:cNvPr id="24" name="TextBox 23"/>
          <p:cNvSpPr txBox="1"/>
          <p:nvPr/>
        </p:nvSpPr>
        <p:spPr>
          <a:xfrm>
            <a:off x="3399911" y="4067577"/>
            <a:ext cx="1965648" cy="461665"/>
          </a:xfrm>
          <a:prstGeom prst="rect">
            <a:avLst/>
          </a:prstGeom>
          <a:noFill/>
        </p:spPr>
        <p:txBody>
          <a:bodyPr wrap="square" rtlCol="0">
            <a:spAutoFit/>
          </a:bodyPr>
          <a:lstStyle/>
          <a:p>
            <a:r>
              <a:rPr lang="es-CL" sz="2400" b="1" dirty="0">
                <a:effectLst>
                  <a:outerShdw blurRad="38100" dist="38100" dir="2700000" algn="tl">
                    <a:srgbClr val="000000">
                      <a:alpha val="43137"/>
                    </a:srgbClr>
                  </a:outerShdw>
                </a:effectLst>
              </a:rPr>
              <a:t>Abstracción</a:t>
            </a:r>
            <a:endParaRPr lang="en-US" sz="2400" b="1" dirty="0">
              <a:effectLst>
                <a:outerShdw blurRad="38100" dist="38100" dir="2700000" algn="tl">
                  <a:srgbClr val="000000">
                    <a:alpha val="43137"/>
                  </a:srgbClr>
                </a:outerShdw>
              </a:effectLst>
            </a:endParaRPr>
          </a:p>
        </p:txBody>
      </p:sp>
      <p:sp>
        <p:nvSpPr>
          <p:cNvPr id="25" name="TextBox 24"/>
          <p:cNvSpPr txBox="1"/>
          <p:nvPr/>
        </p:nvSpPr>
        <p:spPr>
          <a:xfrm>
            <a:off x="6815246" y="4110062"/>
            <a:ext cx="2444094" cy="461665"/>
          </a:xfrm>
          <a:prstGeom prst="rect">
            <a:avLst/>
          </a:prstGeom>
          <a:noFill/>
        </p:spPr>
        <p:txBody>
          <a:bodyPr wrap="square" rtlCol="0">
            <a:spAutoFit/>
          </a:bodyPr>
          <a:lstStyle/>
          <a:p>
            <a:r>
              <a:rPr lang="es-CL" sz="2400" b="1" dirty="0">
                <a:effectLst>
                  <a:outerShdw blurRad="38100" dist="38100" dir="2700000" algn="tl">
                    <a:srgbClr val="000000">
                      <a:alpha val="43137"/>
                    </a:srgbClr>
                  </a:outerShdw>
                </a:effectLst>
              </a:rPr>
              <a:t>Generalización</a:t>
            </a:r>
            <a:endParaRPr lang="en-US" sz="2400" b="1" dirty="0">
              <a:effectLst>
                <a:outerShdw blurRad="38100" dist="38100" dir="2700000" algn="tl">
                  <a:srgbClr val="000000">
                    <a:alpha val="43137"/>
                  </a:srgbClr>
                </a:outerShdw>
              </a:effectLst>
            </a:endParaRPr>
          </a:p>
        </p:txBody>
      </p:sp>
      <p:sp>
        <p:nvSpPr>
          <p:cNvPr id="26" name="TextBox 25"/>
          <p:cNvSpPr txBox="1"/>
          <p:nvPr/>
        </p:nvSpPr>
        <p:spPr>
          <a:xfrm>
            <a:off x="9817699" y="4104237"/>
            <a:ext cx="1965648" cy="461665"/>
          </a:xfrm>
          <a:prstGeom prst="rect">
            <a:avLst/>
          </a:prstGeom>
          <a:noFill/>
        </p:spPr>
        <p:txBody>
          <a:bodyPr wrap="square" rtlCol="0">
            <a:spAutoFit/>
          </a:bodyPr>
          <a:lstStyle/>
          <a:p>
            <a:r>
              <a:rPr lang="es-CL" sz="2400" b="1" dirty="0">
                <a:effectLst>
                  <a:outerShdw blurRad="38100" dist="38100" dir="2700000" algn="tl">
                    <a:srgbClr val="000000">
                      <a:alpha val="43137"/>
                    </a:srgbClr>
                  </a:outerShdw>
                </a:effectLst>
              </a:rPr>
              <a:t>Evaluación</a:t>
            </a:r>
            <a:endParaRPr lang="en-US" sz="2400" b="1" dirty="0">
              <a:effectLst>
                <a:outerShdw blurRad="38100" dist="38100" dir="2700000" algn="tl">
                  <a:srgbClr val="000000">
                    <a:alpha val="43137"/>
                  </a:srgbClr>
                </a:outerShdw>
              </a:effectLst>
            </a:endParaRPr>
          </a:p>
        </p:txBody>
      </p:sp>
      <p:sp>
        <p:nvSpPr>
          <p:cNvPr id="27" name="TextBox 26"/>
          <p:cNvSpPr txBox="1"/>
          <p:nvPr/>
        </p:nvSpPr>
        <p:spPr>
          <a:xfrm>
            <a:off x="9186204" y="6488668"/>
            <a:ext cx="2865119" cy="369332"/>
          </a:xfrm>
          <a:prstGeom prst="rect">
            <a:avLst/>
          </a:prstGeom>
          <a:noFill/>
        </p:spPr>
        <p:txBody>
          <a:bodyPr wrap="square" rtlCol="0">
            <a:spAutoFit/>
          </a:bodyPr>
          <a:lstStyle/>
          <a:p>
            <a:r>
              <a:rPr lang="es-419" dirty="0" smtClean="0">
                <a:solidFill>
                  <a:schemeClr val="bg1"/>
                </a:solidFill>
              </a:rPr>
              <a:t>mjorquera@metricarts.com</a:t>
            </a:r>
            <a:endParaRPr lang="en-US" dirty="0">
              <a:solidFill>
                <a:schemeClr val="bg1"/>
              </a:solidFill>
            </a:endParaRPr>
          </a:p>
        </p:txBody>
      </p:sp>
      <p:pic>
        <p:nvPicPr>
          <p:cNvPr id="29" name="Picture 2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130130" y="405510"/>
            <a:ext cx="728935" cy="637818"/>
          </a:xfrm>
          <a:prstGeom prst="rect">
            <a:avLst/>
          </a:prstGeom>
        </p:spPr>
      </p:pic>
    </p:spTree>
    <p:extLst>
      <p:ext uri="{BB962C8B-B14F-4D97-AF65-F5344CB8AC3E}">
        <p14:creationId xmlns:p14="http://schemas.microsoft.com/office/powerpoint/2010/main" val="41363884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4"/>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15"/>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16"/>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23"/>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17"/>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18"/>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24"/>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20"/>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19"/>
                                        </p:tgtEl>
                                        <p:attrNameLst>
                                          <p:attrName>style.visibility</p:attrName>
                                        </p:attrNameLst>
                                      </p:cBhvr>
                                      <p:to>
                                        <p:strVal val="visible"/>
                                      </p:to>
                                    </p:set>
                                  </p:childTnLst>
                                </p:cTn>
                              </p:par>
                              <p:par>
                                <p:cTn id="44" presetID="1" presetClass="entr" presetSubtype="0" fill="hold" grpId="0" nodeType="withEffect">
                                  <p:stCondLst>
                                    <p:cond delay="0"/>
                                  </p:stCondLst>
                                  <p:childTnLst>
                                    <p:set>
                                      <p:cBhvr>
                                        <p:cTn id="45" dur="1" fill="hold">
                                          <p:stCondLst>
                                            <p:cond delay="0"/>
                                          </p:stCondLst>
                                        </p:cTn>
                                        <p:tgtEl>
                                          <p:spTgt spid="25"/>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grpId="0" nodeType="clickEffect">
                                  <p:stCondLst>
                                    <p:cond delay="0"/>
                                  </p:stCondLst>
                                  <p:childTnLst>
                                    <p:set>
                                      <p:cBhvr>
                                        <p:cTn id="49" dur="1" fill="hold">
                                          <p:stCondLst>
                                            <p:cond delay="0"/>
                                          </p:stCondLst>
                                        </p:cTn>
                                        <p:tgtEl>
                                          <p:spTgt spid="21"/>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grpId="0" nodeType="clickEffect">
                                  <p:stCondLst>
                                    <p:cond delay="0"/>
                                  </p:stCondLst>
                                  <p:childTnLst>
                                    <p:set>
                                      <p:cBhvr>
                                        <p:cTn id="53" dur="1" fill="hold">
                                          <p:stCondLst>
                                            <p:cond delay="0"/>
                                          </p:stCondLst>
                                        </p:cTn>
                                        <p:tgtEl>
                                          <p:spTgt spid="22"/>
                                        </p:tgtEl>
                                        <p:attrNameLst>
                                          <p:attrName>style.visibility</p:attrName>
                                        </p:attrNameLst>
                                      </p:cBhvr>
                                      <p:to>
                                        <p:strVal val="visible"/>
                                      </p:to>
                                    </p:set>
                                  </p:childTnLst>
                                </p:cTn>
                              </p:par>
                              <p:par>
                                <p:cTn id="54" presetID="1" presetClass="entr" presetSubtype="0" fill="hold" grpId="0" nodeType="withEffect">
                                  <p:stCondLst>
                                    <p:cond delay="0"/>
                                  </p:stCondLst>
                                  <p:childTnLst>
                                    <p:set>
                                      <p:cBhvr>
                                        <p:cTn id="55"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p:bldP spid="10" grpId="0"/>
      <p:bldP spid="12" grpId="0"/>
      <p:bldP spid="14" grpId="0" animBg="1"/>
      <p:bldP spid="15" grpId="0" animBg="1"/>
      <p:bldP spid="16" grpId="0" animBg="1"/>
      <p:bldP spid="17" grpId="0" animBg="1"/>
      <p:bldP spid="18" grpId="0" animBg="1"/>
      <p:bldP spid="19" grpId="0" animBg="1"/>
      <p:bldP spid="20" grpId="0" animBg="1"/>
      <p:bldP spid="21" grpId="0" animBg="1"/>
      <p:bldP spid="22" grpId="0" animBg="1"/>
      <p:bldP spid="23" grpId="0"/>
      <p:bldP spid="24" grpId="0"/>
      <p:bldP spid="25" grpId="0"/>
      <p:bldP spid="26"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mtClean="0"/>
              <a:t>La compensación entre la flexibilidad e interpretabilidad del modelo.</a:t>
            </a:r>
            <a:endParaRPr lang="es-CL"/>
          </a:p>
        </p:txBody>
      </p:sp>
      <p:sp>
        <p:nvSpPr>
          <p:cNvPr id="3" name="Content Placeholder 2"/>
          <p:cNvSpPr>
            <a:spLocks noGrp="1"/>
          </p:cNvSpPr>
          <p:nvPr>
            <p:ph idx="1"/>
          </p:nvPr>
        </p:nvSpPr>
        <p:spPr/>
        <p:txBody>
          <a:bodyPr/>
          <a:lstStyle/>
          <a:p>
            <a:endParaRPr lang="en-US" b="1"/>
          </a:p>
          <a:p>
            <a:endParaRPr lang="en-US" b="1" smtClean="0"/>
          </a:p>
          <a:p>
            <a:endParaRPr lang="es-CL" b="1"/>
          </a:p>
        </p:txBody>
      </p:sp>
      <p:sp>
        <p:nvSpPr>
          <p:cNvPr id="9" name="Rectangle 8"/>
          <p:cNvSpPr/>
          <p:nvPr/>
        </p:nvSpPr>
        <p:spPr>
          <a:xfrm>
            <a:off x="1682044" y="1845734"/>
            <a:ext cx="9166578" cy="3420533"/>
          </a:xfrm>
          <a:prstGeom prst="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0" name="TextBox 9"/>
          <p:cNvSpPr txBox="1"/>
          <p:nvPr/>
        </p:nvSpPr>
        <p:spPr>
          <a:xfrm>
            <a:off x="778933" y="1845734"/>
            <a:ext cx="824089" cy="369332"/>
          </a:xfrm>
          <a:prstGeom prst="rect">
            <a:avLst/>
          </a:prstGeom>
          <a:noFill/>
        </p:spPr>
        <p:txBody>
          <a:bodyPr wrap="square" rtlCol="0">
            <a:spAutoFit/>
          </a:bodyPr>
          <a:lstStyle/>
          <a:p>
            <a:r>
              <a:rPr lang="en-US" smtClean="0"/>
              <a:t>Alta</a:t>
            </a:r>
            <a:endParaRPr lang="es-CL"/>
          </a:p>
        </p:txBody>
      </p:sp>
      <p:sp>
        <p:nvSpPr>
          <p:cNvPr id="11" name="TextBox 10"/>
          <p:cNvSpPr txBox="1"/>
          <p:nvPr/>
        </p:nvSpPr>
        <p:spPr>
          <a:xfrm>
            <a:off x="778933" y="4827131"/>
            <a:ext cx="824089" cy="369332"/>
          </a:xfrm>
          <a:prstGeom prst="rect">
            <a:avLst/>
          </a:prstGeom>
          <a:noFill/>
        </p:spPr>
        <p:txBody>
          <a:bodyPr wrap="square" rtlCol="0">
            <a:spAutoFit/>
          </a:bodyPr>
          <a:lstStyle/>
          <a:p>
            <a:r>
              <a:rPr lang="en-US" smtClean="0"/>
              <a:t>Baja</a:t>
            </a:r>
            <a:endParaRPr lang="es-CL"/>
          </a:p>
        </p:txBody>
      </p:sp>
      <p:sp>
        <p:nvSpPr>
          <p:cNvPr id="12" name="TextBox 11"/>
          <p:cNvSpPr txBox="1"/>
          <p:nvPr/>
        </p:nvSpPr>
        <p:spPr>
          <a:xfrm>
            <a:off x="1616569" y="5358633"/>
            <a:ext cx="824089" cy="369332"/>
          </a:xfrm>
          <a:prstGeom prst="rect">
            <a:avLst/>
          </a:prstGeom>
          <a:noFill/>
        </p:spPr>
        <p:txBody>
          <a:bodyPr wrap="square" rtlCol="0">
            <a:spAutoFit/>
          </a:bodyPr>
          <a:lstStyle/>
          <a:p>
            <a:r>
              <a:rPr lang="en-US" smtClean="0"/>
              <a:t>Baja</a:t>
            </a:r>
            <a:endParaRPr lang="es-CL"/>
          </a:p>
        </p:txBody>
      </p:sp>
      <p:sp>
        <p:nvSpPr>
          <p:cNvPr id="13" name="TextBox 12"/>
          <p:cNvSpPr txBox="1"/>
          <p:nvPr/>
        </p:nvSpPr>
        <p:spPr>
          <a:xfrm>
            <a:off x="10154355" y="5426161"/>
            <a:ext cx="824089" cy="369332"/>
          </a:xfrm>
          <a:prstGeom prst="rect">
            <a:avLst/>
          </a:prstGeom>
          <a:noFill/>
        </p:spPr>
        <p:txBody>
          <a:bodyPr wrap="square" rtlCol="0">
            <a:spAutoFit/>
          </a:bodyPr>
          <a:lstStyle/>
          <a:p>
            <a:r>
              <a:rPr lang="en-US" smtClean="0"/>
              <a:t>Alta</a:t>
            </a:r>
            <a:endParaRPr lang="es-CL"/>
          </a:p>
        </p:txBody>
      </p:sp>
      <p:sp>
        <p:nvSpPr>
          <p:cNvPr id="14" name="TextBox 13"/>
          <p:cNvSpPr txBox="1"/>
          <p:nvPr/>
        </p:nvSpPr>
        <p:spPr>
          <a:xfrm rot="16200000">
            <a:off x="41188" y="3244396"/>
            <a:ext cx="1958284" cy="369332"/>
          </a:xfrm>
          <a:prstGeom prst="rect">
            <a:avLst/>
          </a:prstGeom>
          <a:noFill/>
        </p:spPr>
        <p:txBody>
          <a:bodyPr wrap="square" rtlCol="0">
            <a:spAutoFit/>
          </a:bodyPr>
          <a:lstStyle/>
          <a:p>
            <a:r>
              <a:rPr lang="en-US" smtClean="0"/>
              <a:t>Interpretabilidad</a:t>
            </a:r>
            <a:endParaRPr lang="es-CL"/>
          </a:p>
        </p:txBody>
      </p:sp>
      <p:sp>
        <p:nvSpPr>
          <p:cNvPr id="15" name="TextBox 14"/>
          <p:cNvSpPr txBox="1"/>
          <p:nvPr/>
        </p:nvSpPr>
        <p:spPr>
          <a:xfrm>
            <a:off x="5147338" y="5397906"/>
            <a:ext cx="1958284" cy="369332"/>
          </a:xfrm>
          <a:prstGeom prst="rect">
            <a:avLst/>
          </a:prstGeom>
          <a:noFill/>
        </p:spPr>
        <p:txBody>
          <a:bodyPr wrap="square" rtlCol="0">
            <a:spAutoFit/>
          </a:bodyPr>
          <a:lstStyle/>
          <a:p>
            <a:pPr algn="ctr"/>
            <a:r>
              <a:rPr lang="en-US" smtClean="0"/>
              <a:t>Flexibilidad</a:t>
            </a:r>
            <a:endParaRPr lang="es-CL"/>
          </a:p>
        </p:txBody>
      </p:sp>
      <p:sp>
        <p:nvSpPr>
          <p:cNvPr id="16" name="TextBox 15"/>
          <p:cNvSpPr txBox="1"/>
          <p:nvPr/>
        </p:nvSpPr>
        <p:spPr>
          <a:xfrm>
            <a:off x="1864639" y="2032568"/>
            <a:ext cx="1300592" cy="369332"/>
          </a:xfrm>
          <a:prstGeom prst="rect">
            <a:avLst/>
          </a:prstGeom>
          <a:noFill/>
        </p:spPr>
        <p:txBody>
          <a:bodyPr wrap="square" rtlCol="0">
            <a:spAutoFit/>
          </a:bodyPr>
          <a:lstStyle/>
          <a:p>
            <a:pPr algn="ctr"/>
            <a:r>
              <a:rPr lang="en-US" smtClean="0"/>
              <a:t>Lasso</a:t>
            </a:r>
            <a:endParaRPr lang="es-CL"/>
          </a:p>
        </p:txBody>
      </p:sp>
      <p:sp>
        <p:nvSpPr>
          <p:cNvPr id="17" name="TextBox 16"/>
          <p:cNvSpPr txBox="1"/>
          <p:nvPr/>
        </p:nvSpPr>
        <p:spPr>
          <a:xfrm>
            <a:off x="3165231" y="2782731"/>
            <a:ext cx="1300592" cy="646331"/>
          </a:xfrm>
          <a:prstGeom prst="rect">
            <a:avLst/>
          </a:prstGeom>
          <a:noFill/>
        </p:spPr>
        <p:txBody>
          <a:bodyPr wrap="square" rtlCol="0">
            <a:spAutoFit/>
          </a:bodyPr>
          <a:lstStyle/>
          <a:p>
            <a:pPr algn="ctr"/>
            <a:r>
              <a:rPr lang="en-US" smtClean="0"/>
              <a:t>Mínimos Cuadrados</a:t>
            </a:r>
            <a:endParaRPr lang="es-CL"/>
          </a:p>
        </p:txBody>
      </p:sp>
      <p:sp>
        <p:nvSpPr>
          <p:cNvPr id="18" name="TextBox 17"/>
          <p:cNvSpPr txBox="1"/>
          <p:nvPr/>
        </p:nvSpPr>
        <p:spPr>
          <a:xfrm>
            <a:off x="5333190" y="3347742"/>
            <a:ext cx="1864286" cy="646331"/>
          </a:xfrm>
          <a:prstGeom prst="rect">
            <a:avLst/>
          </a:prstGeom>
          <a:noFill/>
        </p:spPr>
        <p:txBody>
          <a:bodyPr wrap="square" rtlCol="0">
            <a:spAutoFit/>
          </a:bodyPr>
          <a:lstStyle/>
          <a:p>
            <a:pPr algn="ctr"/>
            <a:r>
              <a:rPr lang="en-US" smtClean="0"/>
              <a:t>Modelos Aditivos/Árboles</a:t>
            </a:r>
            <a:endParaRPr lang="es-CL"/>
          </a:p>
        </p:txBody>
      </p:sp>
      <p:sp>
        <p:nvSpPr>
          <p:cNvPr id="19" name="TextBox 18"/>
          <p:cNvSpPr txBox="1"/>
          <p:nvPr/>
        </p:nvSpPr>
        <p:spPr>
          <a:xfrm>
            <a:off x="8335107" y="3820613"/>
            <a:ext cx="2100601" cy="369332"/>
          </a:xfrm>
          <a:prstGeom prst="rect">
            <a:avLst/>
          </a:prstGeom>
          <a:noFill/>
        </p:spPr>
        <p:txBody>
          <a:bodyPr wrap="square" rtlCol="0">
            <a:spAutoFit/>
          </a:bodyPr>
          <a:lstStyle/>
          <a:p>
            <a:pPr algn="ctr"/>
            <a:r>
              <a:rPr lang="en-US" smtClean="0"/>
              <a:t>Bagging,Boosting</a:t>
            </a:r>
            <a:endParaRPr lang="es-CL"/>
          </a:p>
        </p:txBody>
      </p:sp>
      <p:sp>
        <p:nvSpPr>
          <p:cNvPr id="20" name="TextBox 19"/>
          <p:cNvSpPr txBox="1"/>
          <p:nvPr/>
        </p:nvSpPr>
        <p:spPr>
          <a:xfrm>
            <a:off x="8543082" y="4481823"/>
            <a:ext cx="2100601" cy="646331"/>
          </a:xfrm>
          <a:prstGeom prst="rect">
            <a:avLst/>
          </a:prstGeom>
          <a:noFill/>
        </p:spPr>
        <p:txBody>
          <a:bodyPr wrap="square" rtlCol="0">
            <a:spAutoFit/>
          </a:bodyPr>
          <a:lstStyle/>
          <a:p>
            <a:pPr algn="ctr"/>
            <a:r>
              <a:rPr lang="en-US" smtClean="0"/>
              <a:t>Support Vector Machine</a:t>
            </a:r>
            <a:endParaRPr lang="es-CL"/>
          </a:p>
        </p:txBody>
      </p:sp>
    </p:spTree>
    <p:extLst>
      <p:ext uri="{BB962C8B-B14F-4D97-AF65-F5344CB8AC3E}">
        <p14:creationId xmlns:p14="http://schemas.microsoft.com/office/powerpoint/2010/main" val="270858533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Midiendo la calidad del modelo</a:t>
            </a:r>
            <a:endParaRPr lang="es-CL"/>
          </a:p>
        </p:txBody>
      </p:sp>
      <p:sp>
        <p:nvSpPr>
          <p:cNvPr id="3" name="Content Placeholder 2"/>
          <p:cNvSpPr>
            <a:spLocks noGrp="1"/>
          </p:cNvSpPr>
          <p:nvPr>
            <p:ph idx="1"/>
          </p:nvPr>
        </p:nvSpPr>
        <p:spPr/>
        <p:txBody>
          <a:bodyPr/>
          <a:lstStyle/>
          <a:p>
            <a:endParaRPr lang="en-US" b="1"/>
          </a:p>
          <a:p>
            <a:endParaRPr lang="en-US" b="1" smtClean="0"/>
          </a:p>
          <a:p>
            <a:endParaRPr lang="es-CL" b="1"/>
          </a:p>
        </p:txBody>
      </p:sp>
      <p:pic>
        <p:nvPicPr>
          <p:cNvPr id="4" name="Picture 3"/>
          <p:cNvPicPr>
            <a:picLocks noChangeAspect="1"/>
          </p:cNvPicPr>
          <p:nvPr/>
        </p:nvPicPr>
        <p:blipFill>
          <a:blip r:embed="rId2"/>
          <a:stretch>
            <a:fillRect/>
          </a:stretch>
        </p:blipFill>
        <p:spPr>
          <a:xfrm>
            <a:off x="2196102" y="1845734"/>
            <a:ext cx="7146560" cy="4038205"/>
          </a:xfrm>
          <a:prstGeom prst="rect">
            <a:avLst/>
          </a:prstGeom>
        </p:spPr>
      </p:pic>
    </p:spTree>
    <p:extLst>
      <p:ext uri="{BB962C8B-B14F-4D97-AF65-F5344CB8AC3E}">
        <p14:creationId xmlns:p14="http://schemas.microsoft.com/office/powerpoint/2010/main" val="124761705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El </a:t>
            </a:r>
            <a:r>
              <a:rPr lang="en-US" i="1" smtClean="0"/>
              <a:t>trade off </a:t>
            </a:r>
            <a:r>
              <a:rPr lang="en-US" smtClean="0"/>
              <a:t>entre Sesgo y Varianza.</a:t>
            </a:r>
            <a:endParaRPr lang="es-CL"/>
          </a:p>
        </p:txBody>
      </p:sp>
      <p:sp>
        <p:nvSpPr>
          <p:cNvPr id="3" name="Content Placeholder 2"/>
          <p:cNvSpPr>
            <a:spLocks noGrp="1"/>
          </p:cNvSpPr>
          <p:nvPr>
            <p:ph idx="1"/>
          </p:nvPr>
        </p:nvSpPr>
        <p:spPr/>
        <p:txBody>
          <a:bodyPr/>
          <a:lstStyle/>
          <a:p>
            <a:endParaRPr lang="en-US" b="1"/>
          </a:p>
          <a:p>
            <a:endParaRPr lang="en-US" b="1" smtClean="0"/>
          </a:p>
          <a:p>
            <a:endParaRPr lang="es-CL" b="1"/>
          </a:p>
        </p:txBody>
      </p:sp>
      <p:pic>
        <p:nvPicPr>
          <p:cNvPr id="5" name="Picture 4"/>
          <p:cNvPicPr>
            <a:picLocks noChangeAspect="1"/>
          </p:cNvPicPr>
          <p:nvPr/>
        </p:nvPicPr>
        <p:blipFill>
          <a:blip r:embed="rId2"/>
          <a:stretch>
            <a:fillRect/>
          </a:stretch>
        </p:blipFill>
        <p:spPr>
          <a:xfrm>
            <a:off x="2082887" y="1845734"/>
            <a:ext cx="7014633" cy="3968330"/>
          </a:xfrm>
          <a:prstGeom prst="rect">
            <a:avLst/>
          </a:prstGeom>
        </p:spPr>
      </p:pic>
    </p:spTree>
    <p:extLst>
      <p:ext uri="{BB962C8B-B14F-4D97-AF65-F5344CB8AC3E}">
        <p14:creationId xmlns:p14="http://schemas.microsoft.com/office/powerpoint/2010/main" val="19553175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El </a:t>
            </a:r>
            <a:r>
              <a:rPr lang="en-US" i="1" smtClean="0"/>
              <a:t>trade off </a:t>
            </a:r>
            <a:r>
              <a:rPr lang="en-US" smtClean="0"/>
              <a:t>entre Sesgo y Varianza.</a:t>
            </a:r>
            <a:endParaRPr lang="es-CL"/>
          </a:p>
        </p:txBody>
      </p:sp>
      <p:sp>
        <p:nvSpPr>
          <p:cNvPr id="3" name="Content Placeholder 2"/>
          <p:cNvSpPr>
            <a:spLocks noGrp="1"/>
          </p:cNvSpPr>
          <p:nvPr>
            <p:ph idx="1"/>
          </p:nvPr>
        </p:nvSpPr>
        <p:spPr/>
        <p:txBody>
          <a:bodyPr/>
          <a:lstStyle/>
          <a:p>
            <a:endParaRPr lang="en-US" b="1"/>
          </a:p>
          <a:p>
            <a:endParaRPr lang="en-US" b="1" smtClean="0"/>
          </a:p>
          <a:p>
            <a:endParaRPr lang="es-CL" b="1"/>
          </a:p>
        </p:txBody>
      </p:sp>
      <p:pic>
        <p:nvPicPr>
          <p:cNvPr id="6" name="Picture 5"/>
          <p:cNvPicPr>
            <a:picLocks noChangeAspect="1"/>
          </p:cNvPicPr>
          <p:nvPr/>
        </p:nvPicPr>
        <p:blipFill>
          <a:blip r:embed="rId2"/>
          <a:stretch>
            <a:fillRect/>
          </a:stretch>
        </p:blipFill>
        <p:spPr>
          <a:xfrm>
            <a:off x="2311595" y="2499107"/>
            <a:ext cx="6210300" cy="666750"/>
          </a:xfrm>
          <a:prstGeom prst="rect">
            <a:avLst/>
          </a:prstGeom>
        </p:spPr>
      </p:pic>
      <p:sp>
        <p:nvSpPr>
          <p:cNvPr id="4" name="Right Brace 3"/>
          <p:cNvSpPr/>
          <p:nvPr/>
        </p:nvSpPr>
        <p:spPr>
          <a:xfrm rot="5400000">
            <a:off x="6136543" y="1484942"/>
            <a:ext cx="539804" cy="3578578"/>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CL"/>
          </a:p>
        </p:txBody>
      </p:sp>
      <p:sp>
        <p:nvSpPr>
          <p:cNvPr id="7" name="TextBox 6"/>
          <p:cNvSpPr txBox="1"/>
          <p:nvPr/>
        </p:nvSpPr>
        <p:spPr>
          <a:xfrm>
            <a:off x="4684889" y="3962400"/>
            <a:ext cx="3364610" cy="646331"/>
          </a:xfrm>
          <a:prstGeom prst="rect">
            <a:avLst/>
          </a:prstGeom>
          <a:noFill/>
        </p:spPr>
        <p:txBody>
          <a:bodyPr wrap="square" rtlCol="0">
            <a:spAutoFit/>
          </a:bodyPr>
          <a:lstStyle/>
          <a:p>
            <a:r>
              <a:rPr lang="en-US" smtClean="0"/>
              <a:t>Minimizar la Suma, de Sesgo, Varianza, y Varianza del Error.</a:t>
            </a:r>
            <a:endParaRPr lang="es-CL"/>
          </a:p>
        </p:txBody>
      </p:sp>
    </p:spTree>
    <p:extLst>
      <p:ext uri="{BB962C8B-B14F-4D97-AF65-F5344CB8AC3E}">
        <p14:creationId xmlns:p14="http://schemas.microsoft.com/office/powerpoint/2010/main" val="82150944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6"/>
          <p:cNvSpPr>
            <a:spLocks noGrp="1"/>
          </p:cNvSpPr>
          <p:nvPr>
            <p:ph type="title"/>
          </p:nvPr>
        </p:nvSpPr>
        <p:spPr>
          <a:xfrm>
            <a:off x="1160780" y="718403"/>
            <a:ext cx="10058400" cy="691297"/>
          </a:xfrm>
        </p:spPr>
        <p:txBody>
          <a:bodyPr>
            <a:normAutofit fontScale="90000"/>
          </a:bodyPr>
          <a:lstStyle/>
          <a:p>
            <a:r>
              <a:rPr lang="es-CL" dirty="0"/>
              <a:t>Medidas de Calidad para un Modelo</a:t>
            </a:r>
            <a:endParaRPr lang="en-US" dirty="0"/>
          </a:p>
        </p:txBody>
      </p:sp>
      <p:sp>
        <p:nvSpPr>
          <p:cNvPr id="5" name="Rectángulo 4"/>
          <p:cNvSpPr/>
          <p:nvPr/>
        </p:nvSpPr>
        <p:spPr>
          <a:xfrm>
            <a:off x="3391785" y="2381692"/>
            <a:ext cx="5273749" cy="3072810"/>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ángulo 5"/>
          <p:cNvSpPr/>
          <p:nvPr/>
        </p:nvSpPr>
        <p:spPr>
          <a:xfrm>
            <a:off x="3391785" y="2381692"/>
            <a:ext cx="2636874" cy="3072810"/>
          </a:xfrm>
          <a:prstGeom prst="rect">
            <a:avLst/>
          </a:prstGeom>
          <a:solidFill>
            <a:schemeClr val="accent1">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Elipse 11"/>
          <p:cNvSpPr/>
          <p:nvPr/>
        </p:nvSpPr>
        <p:spPr>
          <a:xfrm>
            <a:off x="4391245" y="3019647"/>
            <a:ext cx="3258877" cy="198828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Acorde 16"/>
          <p:cNvSpPr/>
          <p:nvPr/>
        </p:nvSpPr>
        <p:spPr>
          <a:xfrm rot="10800000">
            <a:off x="4465212" y="3019642"/>
            <a:ext cx="3174277" cy="1988289"/>
          </a:xfrm>
          <a:prstGeom prst="chord">
            <a:avLst>
              <a:gd name="adj1" fmla="val 5313807"/>
              <a:gd name="adj2" fmla="val 16293370"/>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CuadroTexto 17"/>
          <p:cNvSpPr txBox="1"/>
          <p:nvPr/>
        </p:nvSpPr>
        <p:spPr>
          <a:xfrm>
            <a:off x="4529468" y="3875289"/>
            <a:ext cx="1499191" cy="276999"/>
          </a:xfrm>
          <a:prstGeom prst="rect">
            <a:avLst/>
          </a:prstGeom>
          <a:noFill/>
        </p:spPr>
        <p:txBody>
          <a:bodyPr wrap="square" rtlCol="0">
            <a:spAutoFit/>
          </a:bodyPr>
          <a:lstStyle/>
          <a:p>
            <a:pPr algn="ctr"/>
            <a:r>
              <a:rPr lang="es-CL" sz="1200" dirty="0"/>
              <a:t>Verdadero Positivo</a:t>
            </a:r>
          </a:p>
        </p:txBody>
      </p:sp>
      <p:sp>
        <p:nvSpPr>
          <p:cNvPr id="19" name="CuadroTexto 18"/>
          <p:cNvSpPr txBox="1"/>
          <p:nvPr/>
        </p:nvSpPr>
        <p:spPr>
          <a:xfrm>
            <a:off x="6150931" y="3875288"/>
            <a:ext cx="1438589" cy="276999"/>
          </a:xfrm>
          <a:prstGeom prst="rect">
            <a:avLst/>
          </a:prstGeom>
          <a:noFill/>
        </p:spPr>
        <p:txBody>
          <a:bodyPr wrap="square" rtlCol="0">
            <a:spAutoFit/>
          </a:bodyPr>
          <a:lstStyle/>
          <a:p>
            <a:pPr algn="ctr"/>
            <a:r>
              <a:rPr lang="es-CL" sz="1200" dirty="0"/>
              <a:t>Falso Positivo</a:t>
            </a:r>
            <a:endParaRPr lang="en-US" sz="1200" dirty="0"/>
          </a:p>
        </p:txBody>
      </p:sp>
      <p:sp>
        <p:nvSpPr>
          <p:cNvPr id="20" name="CuadroTexto 19"/>
          <p:cNvSpPr txBox="1"/>
          <p:nvPr/>
        </p:nvSpPr>
        <p:spPr>
          <a:xfrm>
            <a:off x="3413049" y="2484944"/>
            <a:ext cx="1499191" cy="276999"/>
          </a:xfrm>
          <a:prstGeom prst="rect">
            <a:avLst/>
          </a:prstGeom>
          <a:noFill/>
        </p:spPr>
        <p:txBody>
          <a:bodyPr wrap="square" rtlCol="0">
            <a:spAutoFit/>
          </a:bodyPr>
          <a:lstStyle/>
          <a:p>
            <a:pPr algn="ctr"/>
            <a:r>
              <a:rPr lang="es-CL" sz="1200" dirty="0"/>
              <a:t>Falso Negativo</a:t>
            </a:r>
            <a:endParaRPr lang="en-US" sz="1200" dirty="0"/>
          </a:p>
        </p:txBody>
      </p:sp>
      <p:sp>
        <p:nvSpPr>
          <p:cNvPr id="21" name="CuadroTexto 20"/>
          <p:cNvSpPr txBox="1"/>
          <p:nvPr/>
        </p:nvSpPr>
        <p:spPr>
          <a:xfrm>
            <a:off x="7044070" y="2484944"/>
            <a:ext cx="1621464" cy="276999"/>
          </a:xfrm>
          <a:prstGeom prst="rect">
            <a:avLst/>
          </a:prstGeom>
          <a:noFill/>
        </p:spPr>
        <p:txBody>
          <a:bodyPr wrap="square" rtlCol="0">
            <a:spAutoFit/>
          </a:bodyPr>
          <a:lstStyle/>
          <a:p>
            <a:pPr algn="ctr"/>
            <a:r>
              <a:rPr lang="es-CL" sz="1200" dirty="0"/>
              <a:t>Verdadero Negativo</a:t>
            </a:r>
            <a:endParaRPr lang="en-US" sz="1200" dirty="0"/>
          </a:p>
        </p:txBody>
      </p:sp>
      <p:sp>
        <p:nvSpPr>
          <p:cNvPr id="22" name="Círculo: vacío 21"/>
          <p:cNvSpPr/>
          <p:nvPr/>
        </p:nvSpPr>
        <p:spPr>
          <a:xfrm>
            <a:off x="3646968" y="2842947"/>
            <a:ext cx="95693" cy="95694"/>
          </a:xfrm>
          <a:prstGeom prst="donu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 name="Círculo: vacío 22"/>
          <p:cNvSpPr/>
          <p:nvPr/>
        </p:nvSpPr>
        <p:spPr>
          <a:xfrm>
            <a:off x="4162644" y="2868740"/>
            <a:ext cx="95693" cy="95694"/>
          </a:xfrm>
          <a:prstGeom prst="donu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Círculo: vacío 23"/>
          <p:cNvSpPr/>
          <p:nvPr/>
        </p:nvSpPr>
        <p:spPr>
          <a:xfrm>
            <a:off x="5231216" y="2623443"/>
            <a:ext cx="95693" cy="95694"/>
          </a:xfrm>
          <a:prstGeom prst="donu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Círculo: vacío 24"/>
          <p:cNvSpPr/>
          <p:nvPr/>
        </p:nvSpPr>
        <p:spPr>
          <a:xfrm>
            <a:off x="4710222" y="2990266"/>
            <a:ext cx="95693" cy="95694"/>
          </a:xfrm>
          <a:prstGeom prst="donu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6" name="Círculo: vacío 25"/>
          <p:cNvSpPr/>
          <p:nvPr/>
        </p:nvSpPr>
        <p:spPr>
          <a:xfrm>
            <a:off x="3894173" y="3381154"/>
            <a:ext cx="95693" cy="95694"/>
          </a:xfrm>
          <a:prstGeom prst="donu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7" name="Círculo: vacío 26"/>
          <p:cNvSpPr/>
          <p:nvPr/>
        </p:nvSpPr>
        <p:spPr>
          <a:xfrm>
            <a:off x="3599121" y="4014770"/>
            <a:ext cx="95693" cy="95694"/>
          </a:xfrm>
          <a:prstGeom prst="donu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8" name="Círculo: vacío 27"/>
          <p:cNvSpPr/>
          <p:nvPr/>
        </p:nvSpPr>
        <p:spPr>
          <a:xfrm>
            <a:off x="4221126" y="4253024"/>
            <a:ext cx="95693" cy="95694"/>
          </a:xfrm>
          <a:prstGeom prst="donu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9" name="Círculo: vacío 28"/>
          <p:cNvSpPr/>
          <p:nvPr/>
        </p:nvSpPr>
        <p:spPr>
          <a:xfrm>
            <a:off x="3894172" y="4866636"/>
            <a:ext cx="95693" cy="95694"/>
          </a:xfrm>
          <a:prstGeom prst="donu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0" name="Círculo: vacío 29"/>
          <p:cNvSpPr/>
          <p:nvPr/>
        </p:nvSpPr>
        <p:spPr>
          <a:xfrm>
            <a:off x="4704903" y="4893770"/>
            <a:ext cx="95693" cy="95694"/>
          </a:xfrm>
          <a:prstGeom prst="donu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1" name="Círculo: vacío 30"/>
          <p:cNvSpPr/>
          <p:nvPr/>
        </p:nvSpPr>
        <p:spPr>
          <a:xfrm>
            <a:off x="3551274" y="5138746"/>
            <a:ext cx="95693" cy="95694"/>
          </a:xfrm>
          <a:prstGeom prst="donu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2" name="Círculo: vacío 31"/>
          <p:cNvSpPr/>
          <p:nvPr/>
        </p:nvSpPr>
        <p:spPr>
          <a:xfrm>
            <a:off x="5688419" y="3293599"/>
            <a:ext cx="95693" cy="95694"/>
          </a:xfrm>
          <a:prstGeom prst="donu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3" name="Círculo: vacío 32"/>
          <p:cNvSpPr/>
          <p:nvPr/>
        </p:nvSpPr>
        <p:spPr>
          <a:xfrm>
            <a:off x="5183369" y="3528565"/>
            <a:ext cx="95693" cy="95694"/>
          </a:xfrm>
          <a:prstGeom prst="donu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4" name="Círculo: vacío 33"/>
          <p:cNvSpPr/>
          <p:nvPr/>
        </p:nvSpPr>
        <p:spPr>
          <a:xfrm>
            <a:off x="5736265" y="4436570"/>
            <a:ext cx="95693" cy="95694"/>
          </a:xfrm>
          <a:prstGeom prst="donu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5" name="Círculo: vacío 34"/>
          <p:cNvSpPr/>
          <p:nvPr/>
        </p:nvSpPr>
        <p:spPr>
          <a:xfrm>
            <a:off x="4965403" y="4218326"/>
            <a:ext cx="95693" cy="95694"/>
          </a:xfrm>
          <a:prstGeom prst="donu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6" name="Círculo: vacío 35"/>
          <p:cNvSpPr/>
          <p:nvPr/>
        </p:nvSpPr>
        <p:spPr>
          <a:xfrm>
            <a:off x="4787307" y="3551272"/>
            <a:ext cx="95693" cy="95694"/>
          </a:xfrm>
          <a:prstGeom prst="donu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7" name="Círculo: vacío 36"/>
          <p:cNvSpPr/>
          <p:nvPr/>
        </p:nvSpPr>
        <p:spPr>
          <a:xfrm>
            <a:off x="5882460" y="3646966"/>
            <a:ext cx="95693" cy="95694"/>
          </a:xfrm>
          <a:prstGeom prst="donu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8" name="Círculo: vacío 37"/>
          <p:cNvSpPr/>
          <p:nvPr/>
        </p:nvSpPr>
        <p:spPr>
          <a:xfrm>
            <a:off x="5326909" y="4731206"/>
            <a:ext cx="95693" cy="95694"/>
          </a:xfrm>
          <a:prstGeom prst="donu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9" name="Círculo: vacío 38"/>
          <p:cNvSpPr/>
          <p:nvPr/>
        </p:nvSpPr>
        <p:spPr>
          <a:xfrm>
            <a:off x="5736264" y="5197923"/>
            <a:ext cx="95693" cy="95694"/>
          </a:xfrm>
          <a:prstGeom prst="donu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0" name="Marco 39"/>
          <p:cNvSpPr/>
          <p:nvPr/>
        </p:nvSpPr>
        <p:spPr>
          <a:xfrm>
            <a:off x="8335926" y="2879883"/>
            <a:ext cx="95693" cy="103252"/>
          </a:xfrm>
          <a:prstGeom prst="fram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1" name="Marco 40"/>
          <p:cNvSpPr/>
          <p:nvPr/>
        </p:nvSpPr>
        <p:spPr>
          <a:xfrm>
            <a:off x="8383772" y="3521007"/>
            <a:ext cx="95693" cy="103252"/>
          </a:xfrm>
          <a:prstGeom prst="fram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2" name="Marco 41"/>
          <p:cNvSpPr/>
          <p:nvPr/>
        </p:nvSpPr>
        <p:spPr>
          <a:xfrm>
            <a:off x="8109981" y="4058838"/>
            <a:ext cx="95693" cy="103252"/>
          </a:xfrm>
          <a:prstGeom prst="fram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3" name="Marco 42"/>
          <p:cNvSpPr/>
          <p:nvPr/>
        </p:nvSpPr>
        <p:spPr>
          <a:xfrm>
            <a:off x="7759109" y="3163737"/>
            <a:ext cx="95693" cy="103252"/>
          </a:xfrm>
          <a:prstGeom prst="fram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4" name="Marco 43"/>
          <p:cNvSpPr/>
          <p:nvPr/>
        </p:nvSpPr>
        <p:spPr>
          <a:xfrm>
            <a:off x="6791544" y="2839168"/>
            <a:ext cx="95693" cy="103252"/>
          </a:xfrm>
          <a:prstGeom prst="fram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5" name="Marco 44"/>
          <p:cNvSpPr/>
          <p:nvPr/>
        </p:nvSpPr>
        <p:spPr>
          <a:xfrm>
            <a:off x="6267894" y="2543280"/>
            <a:ext cx="95693" cy="103252"/>
          </a:xfrm>
          <a:prstGeom prst="fram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6" name="Marco 45"/>
          <p:cNvSpPr/>
          <p:nvPr/>
        </p:nvSpPr>
        <p:spPr>
          <a:xfrm>
            <a:off x="6278520" y="4714439"/>
            <a:ext cx="95693" cy="103252"/>
          </a:xfrm>
          <a:prstGeom prst="fram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7" name="Marco 46"/>
          <p:cNvSpPr/>
          <p:nvPr/>
        </p:nvSpPr>
        <p:spPr>
          <a:xfrm>
            <a:off x="7251405" y="4214547"/>
            <a:ext cx="95693" cy="103252"/>
          </a:xfrm>
          <a:prstGeom prst="fram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8" name="Marco 47"/>
          <p:cNvSpPr/>
          <p:nvPr/>
        </p:nvSpPr>
        <p:spPr>
          <a:xfrm>
            <a:off x="6629397" y="4358365"/>
            <a:ext cx="95693" cy="103252"/>
          </a:xfrm>
          <a:prstGeom prst="fram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9" name="Marco 48"/>
          <p:cNvSpPr/>
          <p:nvPr/>
        </p:nvSpPr>
        <p:spPr>
          <a:xfrm>
            <a:off x="6278521" y="3733865"/>
            <a:ext cx="95693" cy="103252"/>
          </a:xfrm>
          <a:prstGeom prst="fram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0" name="Marco 49"/>
          <p:cNvSpPr/>
          <p:nvPr/>
        </p:nvSpPr>
        <p:spPr>
          <a:xfrm>
            <a:off x="6887237" y="3395842"/>
            <a:ext cx="95693" cy="103252"/>
          </a:xfrm>
          <a:prstGeom prst="fram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1" name="Marco 50"/>
          <p:cNvSpPr/>
          <p:nvPr/>
        </p:nvSpPr>
        <p:spPr>
          <a:xfrm>
            <a:off x="6278522" y="3270091"/>
            <a:ext cx="95693" cy="103252"/>
          </a:xfrm>
          <a:prstGeom prst="fram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2" name="Marco 51"/>
          <p:cNvSpPr/>
          <p:nvPr/>
        </p:nvSpPr>
        <p:spPr>
          <a:xfrm>
            <a:off x="8268584" y="5083341"/>
            <a:ext cx="95693" cy="103252"/>
          </a:xfrm>
          <a:prstGeom prst="fram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3" name="Marco 52"/>
          <p:cNvSpPr/>
          <p:nvPr/>
        </p:nvSpPr>
        <p:spPr>
          <a:xfrm>
            <a:off x="7533164" y="4736799"/>
            <a:ext cx="95693" cy="103252"/>
          </a:xfrm>
          <a:prstGeom prst="fram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4" name="Marco 53"/>
          <p:cNvSpPr/>
          <p:nvPr/>
        </p:nvSpPr>
        <p:spPr>
          <a:xfrm>
            <a:off x="7100775" y="5059348"/>
            <a:ext cx="95693" cy="103252"/>
          </a:xfrm>
          <a:prstGeom prst="fram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5" name="Marco 54"/>
          <p:cNvSpPr/>
          <p:nvPr/>
        </p:nvSpPr>
        <p:spPr>
          <a:xfrm>
            <a:off x="6516870" y="5124279"/>
            <a:ext cx="95693" cy="103252"/>
          </a:xfrm>
          <a:prstGeom prst="fram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6" name="Marco 55"/>
          <p:cNvSpPr/>
          <p:nvPr/>
        </p:nvSpPr>
        <p:spPr>
          <a:xfrm>
            <a:off x="7784358" y="3814845"/>
            <a:ext cx="95693" cy="103252"/>
          </a:xfrm>
          <a:prstGeom prst="fram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7" name="Marco 56"/>
          <p:cNvSpPr/>
          <p:nvPr/>
        </p:nvSpPr>
        <p:spPr>
          <a:xfrm>
            <a:off x="8479465" y="4608110"/>
            <a:ext cx="95693" cy="103252"/>
          </a:xfrm>
          <a:prstGeom prst="fram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59" name="Conector recto 58"/>
          <p:cNvCxnSpPr/>
          <p:nvPr/>
        </p:nvCxnSpPr>
        <p:spPr>
          <a:xfrm>
            <a:off x="3391785" y="2122998"/>
            <a:ext cx="0" cy="166978"/>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0" name="Conector recto 59"/>
          <p:cNvCxnSpPr/>
          <p:nvPr/>
        </p:nvCxnSpPr>
        <p:spPr>
          <a:xfrm>
            <a:off x="6028659" y="2122998"/>
            <a:ext cx="0" cy="166978"/>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2" name="Conector recto 61"/>
          <p:cNvCxnSpPr/>
          <p:nvPr/>
        </p:nvCxnSpPr>
        <p:spPr>
          <a:xfrm>
            <a:off x="3386466" y="2122998"/>
            <a:ext cx="2642193"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72" name="CuadroTexto 71"/>
          <p:cNvSpPr txBox="1"/>
          <p:nvPr/>
        </p:nvSpPr>
        <p:spPr>
          <a:xfrm>
            <a:off x="3307350" y="1831311"/>
            <a:ext cx="2795106" cy="276999"/>
          </a:xfrm>
          <a:prstGeom prst="rect">
            <a:avLst/>
          </a:prstGeom>
          <a:noFill/>
        </p:spPr>
        <p:txBody>
          <a:bodyPr wrap="square" rtlCol="0">
            <a:spAutoFit/>
          </a:bodyPr>
          <a:lstStyle/>
          <a:p>
            <a:pPr algn="ctr"/>
            <a:r>
              <a:rPr lang="es-CL" sz="1200" dirty="0"/>
              <a:t>Elementos Relevantes de Investigación</a:t>
            </a:r>
            <a:endParaRPr lang="en-US" sz="1200" dirty="0"/>
          </a:p>
        </p:txBody>
      </p:sp>
      <p:cxnSp>
        <p:nvCxnSpPr>
          <p:cNvPr id="74" name="Conector: angular 73"/>
          <p:cNvCxnSpPr>
            <a:stCxn id="12" idx="3"/>
          </p:cNvCxnSpPr>
          <p:nvPr/>
        </p:nvCxnSpPr>
        <p:spPr>
          <a:xfrm rot="5400000">
            <a:off x="3802995" y="3993846"/>
            <a:ext cx="342591" cy="1788412"/>
          </a:xfrm>
          <a:prstGeom prst="bentConnector2">
            <a:avLst/>
          </a:prstGeom>
          <a:ln w="1905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5" name="CuadroTexto 74"/>
          <p:cNvSpPr txBox="1"/>
          <p:nvPr/>
        </p:nvSpPr>
        <p:spPr>
          <a:xfrm>
            <a:off x="778371" y="4836689"/>
            <a:ext cx="2642192" cy="461665"/>
          </a:xfrm>
          <a:prstGeom prst="rect">
            <a:avLst/>
          </a:prstGeom>
          <a:noFill/>
        </p:spPr>
        <p:txBody>
          <a:bodyPr wrap="square" rtlCol="0">
            <a:spAutoFit/>
          </a:bodyPr>
          <a:lstStyle/>
          <a:p>
            <a:pPr algn="ctr"/>
            <a:r>
              <a:rPr lang="es-CL" sz="1200" dirty="0"/>
              <a:t>Elementos Seleccionados</a:t>
            </a:r>
          </a:p>
          <a:p>
            <a:pPr algn="ctr"/>
            <a:r>
              <a:rPr lang="es-CL" sz="1200" dirty="0"/>
              <a:t>Por el Modelo</a:t>
            </a:r>
            <a:endParaRPr lang="en-US" sz="1200" dirty="0"/>
          </a:p>
        </p:txBody>
      </p:sp>
    </p:spTree>
    <p:extLst>
      <p:ext uri="{BB962C8B-B14F-4D97-AF65-F5344CB8AC3E}">
        <p14:creationId xmlns:p14="http://schemas.microsoft.com/office/powerpoint/2010/main" val="3654214618"/>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L" dirty="0" smtClean="0">
                <a:solidFill>
                  <a:srgbClr val="4A66AC"/>
                </a:solidFill>
              </a:rPr>
              <a:t>Evaluación </a:t>
            </a:r>
            <a:r>
              <a:rPr lang="es-CL" dirty="0">
                <a:solidFill>
                  <a:srgbClr val="4A66AC"/>
                </a:solidFill>
              </a:rPr>
              <a:t>de modelos de clasificación</a:t>
            </a:r>
            <a:endParaRPr lang="en-US" dirty="0"/>
          </a:p>
        </p:txBody>
      </p:sp>
      <p:sp>
        <p:nvSpPr>
          <p:cNvPr id="7" name="Content Placeholder 6"/>
          <p:cNvSpPr>
            <a:spLocks noGrp="1"/>
          </p:cNvSpPr>
          <p:nvPr>
            <p:ph idx="1"/>
          </p:nvPr>
        </p:nvSpPr>
        <p:spPr>
          <a:xfrm>
            <a:off x="680837" y="1914073"/>
            <a:ext cx="6425357" cy="4042589"/>
          </a:xfrm>
        </p:spPr>
        <p:txBody>
          <a:bodyPr>
            <a:noAutofit/>
          </a:bodyPr>
          <a:lstStyle/>
          <a:p>
            <a:pPr>
              <a:buFont typeface="Arial" panose="020B0604020202020204" pitchFamily="34" charset="0"/>
              <a:buChar char="•"/>
            </a:pPr>
            <a:r>
              <a:rPr lang="es-ES" sz="2400" dirty="0"/>
              <a:t>¿</a:t>
            </a:r>
            <a:r>
              <a:rPr lang="es-ES" dirty="0"/>
              <a:t>Qué ocurre si la clase de interés es rara o </a:t>
            </a:r>
            <a:r>
              <a:rPr lang="es-ES" dirty="0">
                <a:solidFill>
                  <a:srgbClr val="FF0000"/>
                </a:solidFill>
              </a:rPr>
              <a:t>poco frecuente</a:t>
            </a:r>
            <a:r>
              <a:rPr lang="es-ES" dirty="0"/>
              <a:t>? </a:t>
            </a:r>
          </a:p>
          <a:p>
            <a:pPr>
              <a:buFont typeface="Arial" panose="020B0604020202020204" pitchFamily="34" charset="0"/>
              <a:buChar char="•"/>
            </a:pPr>
            <a:r>
              <a:rPr lang="es-ES" dirty="0"/>
              <a:t>Ejemplo: detección de fraude, cáncer, fuga de clientes, </a:t>
            </a:r>
            <a:r>
              <a:rPr lang="es-ES" dirty="0" err="1"/>
              <a:t>etc</a:t>
            </a:r>
            <a:endParaRPr lang="es-ES" dirty="0"/>
          </a:p>
          <a:p>
            <a:pPr>
              <a:buFont typeface="Arial" panose="020B0604020202020204" pitchFamily="34" charset="0"/>
              <a:buChar char="•"/>
            </a:pPr>
            <a:r>
              <a:rPr lang="es-ES" dirty="0"/>
              <a:t>Una tasa de reconocimiento del 97% (tasa de error de un 3%) puede ser muy alta, pero </a:t>
            </a:r>
            <a:r>
              <a:rPr lang="es-ES" dirty="0">
                <a:solidFill>
                  <a:srgbClr val="FF0000"/>
                </a:solidFill>
              </a:rPr>
              <a:t>engañosa</a:t>
            </a:r>
            <a:r>
              <a:rPr lang="es-ES" dirty="0"/>
              <a:t> si sólo el 3% de las </a:t>
            </a:r>
            <a:r>
              <a:rPr lang="es-ES" dirty="0" err="1"/>
              <a:t>tuplas</a:t>
            </a:r>
            <a:r>
              <a:rPr lang="es-ES" dirty="0"/>
              <a:t> tenían cáncer.</a:t>
            </a:r>
          </a:p>
          <a:p>
            <a:pPr>
              <a:buFont typeface="Arial" panose="020B0604020202020204" pitchFamily="34" charset="0"/>
              <a:buChar char="•"/>
            </a:pPr>
            <a:r>
              <a:rPr lang="es-ES" dirty="0" smtClean="0"/>
              <a:t>Puede </a:t>
            </a:r>
            <a:r>
              <a:rPr lang="es-ES" dirty="0"/>
              <a:t>ocurrir que el clasificador sea muy </a:t>
            </a:r>
            <a:r>
              <a:rPr lang="es-ES" dirty="0" smtClean="0"/>
              <a:t>bueno reconociendo </a:t>
            </a:r>
            <a:r>
              <a:rPr lang="es-ES" dirty="0"/>
              <a:t>los registros libres de cáncer, pero incapaz de detectar las que sí </a:t>
            </a:r>
            <a:r>
              <a:rPr lang="es-ES" dirty="0" smtClean="0"/>
              <a:t>lo padecen.</a:t>
            </a:r>
            <a:endParaRPr lang="en-US" dirty="0"/>
          </a:p>
        </p:txBody>
      </p:sp>
      <p:sp>
        <p:nvSpPr>
          <p:cNvPr id="6" name="Cloud Callout 5"/>
          <p:cNvSpPr/>
          <p:nvPr/>
        </p:nvSpPr>
        <p:spPr>
          <a:xfrm>
            <a:off x="7289074" y="1834495"/>
            <a:ext cx="4652555" cy="2874961"/>
          </a:xfrm>
          <a:prstGeom prst="cloudCallout">
            <a:avLst>
              <a:gd name="adj1" fmla="val -31037"/>
              <a:gd name="adj2" fmla="val 80421"/>
            </a:avLst>
          </a:prstGeom>
          <a:solidFill>
            <a:srgbClr val="629DD1"/>
          </a:solidFill>
          <a:ln>
            <a:solidFill>
              <a:srgbClr val="00AC46"/>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000" dirty="0" err="1">
                <a:solidFill>
                  <a:schemeClr val="bg1"/>
                </a:solidFill>
              </a:rPr>
              <a:t>Necesitamos</a:t>
            </a:r>
            <a:r>
              <a:rPr lang="en-US" sz="2000" dirty="0">
                <a:solidFill>
                  <a:schemeClr val="bg1"/>
                </a:solidFill>
              </a:rPr>
              <a:t> </a:t>
            </a:r>
            <a:r>
              <a:rPr lang="en-US" sz="2000" dirty="0" err="1">
                <a:solidFill>
                  <a:schemeClr val="bg1"/>
                </a:solidFill>
              </a:rPr>
              <a:t>otras</a:t>
            </a:r>
            <a:r>
              <a:rPr lang="en-US" sz="2000" dirty="0">
                <a:solidFill>
                  <a:schemeClr val="bg1"/>
                </a:solidFill>
              </a:rPr>
              <a:t> </a:t>
            </a:r>
            <a:r>
              <a:rPr lang="en-US" sz="2000" dirty="0" err="1">
                <a:solidFill>
                  <a:schemeClr val="bg1"/>
                </a:solidFill>
              </a:rPr>
              <a:t>medidas</a:t>
            </a:r>
            <a:r>
              <a:rPr lang="en-US" sz="2000" dirty="0">
                <a:solidFill>
                  <a:schemeClr val="bg1"/>
                </a:solidFill>
              </a:rPr>
              <a:t> que </a:t>
            </a:r>
            <a:r>
              <a:rPr lang="en-US" sz="2000" dirty="0" err="1">
                <a:solidFill>
                  <a:schemeClr val="bg1"/>
                </a:solidFill>
              </a:rPr>
              <a:t>cuantifiquen</a:t>
            </a:r>
            <a:r>
              <a:rPr lang="en-US" sz="2000" dirty="0">
                <a:solidFill>
                  <a:schemeClr val="bg1"/>
                </a:solidFill>
              </a:rPr>
              <a:t> el </a:t>
            </a:r>
            <a:r>
              <a:rPr lang="en-US" sz="2000" dirty="0" err="1">
                <a:solidFill>
                  <a:schemeClr val="bg1"/>
                </a:solidFill>
              </a:rPr>
              <a:t>desempeño</a:t>
            </a:r>
            <a:r>
              <a:rPr lang="en-US" sz="2000" dirty="0">
                <a:solidFill>
                  <a:schemeClr val="bg1"/>
                </a:solidFill>
              </a:rPr>
              <a:t> del </a:t>
            </a:r>
            <a:r>
              <a:rPr lang="en-US" sz="2000" dirty="0" err="1">
                <a:solidFill>
                  <a:schemeClr val="bg1"/>
                </a:solidFill>
              </a:rPr>
              <a:t>modelo</a:t>
            </a:r>
            <a:r>
              <a:rPr lang="en-US" sz="2000" dirty="0">
                <a:solidFill>
                  <a:schemeClr val="bg1"/>
                </a:solidFill>
              </a:rPr>
              <a:t> de </a:t>
            </a:r>
            <a:r>
              <a:rPr lang="en-US" sz="2000" dirty="0" err="1">
                <a:solidFill>
                  <a:schemeClr val="bg1"/>
                </a:solidFill>
              </a:rPr>
              <a:t>clasificación</a:t>
            </a:r>
            <a:r>
              <a:rPr lang="en-US" sz="2000" dirty="0">
                <a:solidFill>
                  <a:schemeClr val="bg1"/>
                </a:solidFill>
              </a:rPr>
              <a:t> </a:t>
            </a:r>
            <a:r>
              <a:rPr lang="en-US" sz="2000" dirty="0" err="1">
                <a:solidFill>
                  <a:schemeClr val="bg1"/>
                </a:solidFill>
              </a:rPr>
              <a:t>en</a:t>
            </a:r>
            <a:r>
              <a:rPr lang="en-US" sz="2000" dirty="0">
                <a:solidFill>
                  <a:schemeClr val="bg1"/>
                </a:solidFill>
              </a:rPr>
              <a:t> las </a:t>
            </a:r>
            <a:r>
              <a:rPr lang="en-US" sz="2000" dirty="0" err="1">
                <a:solidFill>
                  <a:schemeClr val="bg1"/>
                </a:solidFill>
              </a:rPr>
              <a:t>tuplas</a:t>
            </a:r>
            <a:r>
              <a:rPr lang="en-US" sz="2000" dirty="0">
                <a:solidFill>
                  <a:schemeClr val="bg1"/>
                </a:solidFill>
              </a:rPr>
              <a:t> </a:t>
            </a:r>
            <a:r>
              <a:rPr lang="en-US" sz="2000" dirty="0" err="1">
                <a:solidFill>
                  <a:schemeClr val="bg1"/>
                </a:solidFill>
              </a:rPr>
              <a:t>positivas</a:t>
            </a:r>
            <a:r>
              <a:rPr lang="en-US" sz="2000" dirty="0">
                <a:solidFill>
                  <a:schemeClr val="bg1"/>
                </a:solidFill>
              </a:rPr>
              <a:t> y </a:t>
            </a:r>
            <a:r>
              <a:rPr lang="en-US" sz="2000" dirty="0" err="1">
                <a:solidFill>
                  <a:schemeClr val="bg1"/>
                </a:solidFill>
              </a:rPr>
              <a:t>negativas</a:t>
            </a:r>
            <a:r>
              <a:rPr lang="en-US" sz="2000" dirty="0">
                <a:solidFill>
                  <a:schemeClr val="bg1"/>
                </a:solidFill>
              </a:rPr>
              <a:t>.</a:t>
            </a:r>
          </a:p>
        </p:txBody>
      </p:sp>
    </p:spTree>
    <p:extLst>
      <p:ext uri="{BB962C8B-B14F-4D97-AF65-F5344CB8AC3E}">
        <p14:creationId xmlns:p14="http://schemas.microsoft.com/office/powerpoint/2010/main" val="1446472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fade">
                                      <p:cBhvr>
                                        <p:cTn id="12" dur="5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fade">
                                      <p:cBhvr>
                                        <p:cTn id="17" dur="500"/>
                                        <p:tgtEl>
                                          <p:spTgt spid="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xEl>
                                              <p:pRg st="3" end="3"/>
                                            </p:txEl>
                                          </p:spTgt>
                                        </p:tgtEl>
                                        <p:attrNameLst>
                                          <p:attrName>style.visibility</p:attrName>
                                        </p:attrNameLst>
                                      </p:cBhvr>
                                      <p:to>
                                        <p:strVal val="visible"/>
                                      </p:to>
                                    </p:set>
                                    <p:animEffect transition="in" filter="fade">
                                      <p:cBhvr>
                                        <p:cTn id="22" dur="500"/>
                                        <p:tgtEl>
                                          <p:spTgt spid="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anim calcmode="lin" valueType="num">
                                      <p:cBhvr additive="base">
                                        <p:cTn id="27" dur="500" fill="hold"/>
                                        <p:tgtEl>
                                          <p:spTgt spid="6"/>
                                        </p:tgtEl>
                                        <p:attrNameLst>
                                          <p:attrName>ppt_x</p:attrName>
                                        </p:attrNameLst>
                                      </p:cBhvr>
                                      <p:tavLst>
                                        <p:tav tm="0">
                                          <p:val>
                                            <p:strVal val="#ppt_x"/>
                                          </p:val>
                                        </p:tav>
                                        <p:tav tm="100000">
                                          <p:val>
                                            <p:strVal val="#ppt_x"/>
                                          </p:val>
                                        </p:tav>
                                      </p:tavLst>
                                    </p:anim>
                                    <p:anim calcmode="lin" valueType="num">
                                      <p:cBhvr additive="base">
                                        <p:cTn id="2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6"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6"/>
          <p:cNvSpPr>
            <a:spLocks noGrp="1"/>
          </p:cNvSpPr>
          <p:nvPr>
            <p:ph type="title"/>
          </p:nvPr>
        </p:nvSpPr>
        <p:spPr>
          <a:xfrm>
            <a:off x="1160780" y="718403"/>
            <a:ext cx="10058400" cy="691297"/>
          </a:xfrm>
        </p:spPr>
        <p:txBody>
          <a:bodyPr>
            <a:normAutofit fontScale="90000"/>
          </a:bodyPr>
          <a:lstStyle/>
          <a:p>
            <a:r>
              <a:rPr lang="es-CL" dirty="0"/>
              <a:t>Medidas de Calidad para un Modelo</a:t>
            </a:r>
            <a:endParaRPr lang="en-US" dirty="0"/>
          </a:p>
        </p:txBody>
      </p:sp>
      <p:sp>
        <p:nvSpPr>
          <p:cNvPr id="13" name="Rectángulo 12"/>
          <p:cNvSpPr/>
          <p:nvPr/>
        </p:nvSpPr>
        <p:spPr>
          <a:xfrm>
            <a:off x="1160779" y="2099372"/>
            <a:ext cx="4054029" cy="2840927"/>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Marcador de contenido 2">
            <a:extLst/>
          </p:cNvPr>
          <p:cNvSpPr>
            <a:spLocks noGrp="1"/>
          </p:cNvSpPr>
          <p:nvPr>
            <p:ph idx="1"/>
          </p:nvPr>
        </p:nvSpPr>
        <p:spPr>
          <a:xfrm>
            <a:off x="1875387" y="2318872"/>
            <a:ext cx="3120466" cy="390100"/>
          </a:xfrm>
        </p:spPr>
        <p:txBody>
          <a:bodyPr vert="horz" lIns="91440" tIns="45720" rIns="91440" bIns="45720" rtlCol="0">
            <a:noAutofit/>
          </a:bodyPr>
          <a:lstStyle/>
          <a:p>
            <a:pPr marL="0" indent="0" algn="just">
              <a:spcBef>
                <a:spcPts val="1000"/>
              </a:spcBef>
              <a:buFont typeface="Arial" panose="020B0604020202020204" pitchFamily="34" charset="0"/>
              <a:buNone/>
            </a:pPr>
            <a:r>
              <a:rPr lang="es-CL" sz="1600" dirty="0">
                <a:solidFill>
                  <a:schemeClr val="tx1"/>
                </a:solidFill>
                <a:latin typeface="Arial" panose="020B0604020202020204" pitchFamily="34" charset="0"/>
                <a:cs typeface="Arial" panose="020B0604020202020204" pitchFamily="34" charset="0"/>
              </a:rPr>
              <a:t>Matriz de Confusión</a:t>
            </a:r>
          </a:p>
        </p:txBody>
      </p:sp>
      <p:sp>
        <p:nvSpPr>
          <p:cNvPr id="16" name="Marcador de contenido 2">
            <a:extLst/>
          </p:cNvPr>
          <p:cNvSpPr txBox="1">
            <a:spLocks/>
          </p:cNvSpPr>
          <p:nvPr/>
        </p:nvSpPr>
        <p:spPr>
          <a:xfrm>
            <a:off x="1255286" y="2990238"/>
            <a:ext cx="3865013" cy="153337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9pPr>
          </a:lstStyle>
          <a:p>
            <a:pPr marL="0" indent="0" algn="just">
              <a:buFont typeface="Arial" panose="020B0604020202020204" pitchFamily="34" charset="0"/>
              <a:buNone/>
            </a:pPr>
            <a:r>
              <a:rPr lang="es-CL" sz="1600" dirty="0">
                <a:latin typeface="Arial" panose="020B0604020202020204" pitchFamily="34" charset="0"/>
                <a:cs typeface="Arial" panose="020B0604020202020204" pitchFamily="34" charset="0"/>
              </a:rPr>
              <a:t>La matriz de confusión es el resultado final del entrenamiento, después de seleccionar un </a:t>
            </a:r>
            <a:r>
              <a:rPr lang="es-CL" sz="1600" dirty="0" err="1">
                <a:latin typeface="Arial" panose="020B0604020202020204" pitchFamily="34" charset="0"/>
                <a:cs typeface="Arial" panose="020B0604020202020204" pitchFamily="34" charset="0"/>
              </a:rPr>
              <a:t>Threshold</a:t>
            </a:r>
            <a:r>
              <a:rPr lang="es-CL" sz="1600" dirty="0">
                <a:latin typeface="Arial" panose="020B0604020202020204" pitchFamily="34" charset="0"/>
                <a:cs typeface="Arial" panose="020B0604020202020204" pitchFamily="34" charset="0"/>
              </a:rPr>
              <a:t> o Punto de Corte. Y Se utiliza para evaluar el poder predictivo del modelo dado una muestra de testeo. </a:t>
            </a:r>
          </a:p>
        </p:txBody>
      </p:sp>
      <p:pic>
        <p:nvPicPr>
          <p:cNvPr id="17" name="Imagen 16"/>
          <p:cNvPicPr>
            <a:picLocks noChangeAspect="1"/>
          </p:cNvPicPr>
          <p:nvPr/>
        </p:nvPicPr>
        <p:blipFill>
          <a:blip r:embed="rId2"/>
          <a:stretch>
            <a:fillRect/>
          </a:stretch>
        </p:blipFill>
        <p:spPr>
          <a:xfrm>
            <a:off x="5438274" y="2099371"/>
            <a:ext cx="5780906" cy="2840927"/>
          </a:xfrm>
          <a:prstGeom prst="rect">
            <a:avLst/>
          </a:prstGeom>
        </p:spPr>
      </p:pic>
    </p:spTree>
    <p:extLst>
      <p:ext uri="{BB962C8B-B14F-4D97-AF65-F5344CB8AC3E}">
        <p14:creationId xmlns:p14="http://schemas.microsoft.com/office/powerpoint/2010/main" val="340556364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6"/>
          <p:cNvSpPr>
            <a:spLocks noGrp="1"/>
          </p:cNvSpPr>
          <p:nvPr>
            <p:ph type="title"/>
          </p:nvPr>
        </p:nvSpPr>
        <p:spPr>
          <a:xfrm>
            <a:off x="1160780" y="718403"/>
            <a:ext cx="10058400" cy="691297"/>
          </a:xfrm>
        </p:spPr>
        <p:txBody>
          <a:bodyPr>
            <a:normAutofit fontScale="90000"/>
          </a:bodyPr>
          <a:lstStyle/>
          <a:p>
            <a:r>
              <a:rPr lang="es-CL" dirty="0"/>
              <a:t>Medidas de Calidad para un Modelo</a:t>
            </a:r>
            <a:endParaRPr lang="en-US" dirty="0"/>
          </a:p>
        </p:txBody>
      </p:sp>
      <p:sp>
        <p:nvSpPr>
          <p:cNvPr id="8" name="Marcador de contenido 2">
            <a:extLst/>
          </p:cNvPr>
          <p:cNvSpPr>
            <a:spLocks noGrp="1"/>
          </p:cNvSpPr>
          <p:nvPr>
            <p:ph idx="1"/>
          </p:nvPr>
        </p:nvSpPr>
        <p:spPr>
          <a:xfrm>
            <a:off x="1160780" y="1793363"/>
            <a:ext cx="7072704" cy="397427"/>
          </a:xfrm>
        </p:spPr>
        <p:txBody>
          <a:bodyPr>
            <a:noAutofit/>
          </a:bodyPr>
          <a:lstStyle/>
          <a:p>
            <a:pPr marL="0" indent="0">
              <a:buNone/>
            </a:pPr>
            <a:r>
              <a:rPr lang="es-CL" sz="1600" dirty="0">
                <a:latin typeface="Arial" panose="020B0604020202020204" pitchFamily="34" charset="0"/>
                <a:cs typeface="Arial" panose="020B0604020202020204" pitchFamily="34" charset="0"/>
              </a:rPr>
              <a:t>Medidas útiles en un Matriz de Confusión</a:t>
            </a:r>
          </a:p>
        </p:txBody>
      </p:sp>
      <p:pic>
        <p:nvPicPr>
          <p:cNvPr id="9" name="Imagen 8"/>
          <p:cNvPicPr>
            <a:picLocks noChangeAspect="1"/>
          </p:cNvPicPr>
          <p:nvPr/>
        </p:nvPicPr>
        <p:blipFill>
          <a:blip r:embed="rId2"/>
          <a:stretch>
            <a:fillRect/>
          </a:stretch>
        </p:blipFill>
        <p:spPr>
          <a:xfrm>
            <a:off x="1160780" y="2346340"/>
            <a:ext cx="2326840" cy="1482573"/>
          </a:xfrm>
          <a:prstGeom prst="rect">
            <a:avLst/>
          </a:prstGeom>
        </p:spPr>
      </p:pic>
      <p:sp>
        <p:nvSpPr>
          <p:cNvPr id="11" name="Rectángulo 10"/>
          <p:cNvSpPr/>
          <p:nvPr/>
        </p:nvSpPr>
        <p:spPr>
          <a:xfrm>
            <a:off x="3948308" y="2346340"/>
            <a:ext cx="7270869" cy="3399216"/>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s-CL" sz="1600" dirty="0">
              <a:solidFill>
                <a:schemeClr val="tx1"/>
              </a:solidFill>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12" name="Rectángulo 11"/>
              <p:cNvSpPr/>
              <p:nvPr/>
            </p:nvSpPr>
            <p:spPr>
              <a:xfrm>
                <a:off x="4075311" y="2592213"/>
                <a:ext cx="2958374" cy="548676"/>
              </a:xfrm>
              <a:prstGeom prst="rect">
                <a:avLst/>
              </a:prstGeom>
              <a:ln>
                <a:noFill/>
              </a:ln>
            </p:spPr>
            <p:txBody>
              <a:bodyPr wrap="none">
                <a:spAutoFit/>
              </a:bodyPr>
              <a:lstStyle/>
              <a:p>
                <a:pPr/>
                <a14:m>
                  <m:oMathPara xmlns:m="http://schemas.openxmlformats.org/officeDocument/2006/math">
                    <m:oMathParaPr>
                      <m:jc m:val="centerGroup"/>
                    </m:oMathParaPr>
                    <m:oMath xmlns:m="http://schemas.openxmlformats.org/officeDocument/2006/math">
                      <m:r>
                        <a:rPr lang="es-CL" sz="1400" b="0" i="1" smtClean="0">
                          <a:latin typeface="Cambria Math" panose="02040503050406030204" pitchFamily="18" charset="0"/>
                        </a:rPr>
                        <m:t>𝐴𝑐𝑐𝑢𝑟𝑎𝑐𝑦</m:t>
                      </m:r>
                      <m:r>
                        <a:rPr lang="es-CL" sz="1400" b="0" i="1" smtClean="0">
                          <a:latin typeface="Cambria Math" panose="02040503050406030204" pitchFamily="18" charset="0"/>
                        </a:rPr>
                        <m:t>=</m:t>
                      </m:r>
                      <m:f>
                        <m:fPr>
                          <m:ctrlPr>
                            <a:rPr lang="es-CL" sz="1400" b="0" i="1" smtClean="0">
                              <a:latin typeface="Cambria Math" panose="02040503050406030204" pitchFamily="18" charset="0"/>
                            </a:rPr>
                          </m:ctrlPr>
                        </m:fPr>
                        <m:num>
                          <m:d>
                            <m:dPr>
                              <m:ctrlPr>
                                <a:rPr lang="es-CL" sz="1400" b="0" i="1" smtClean="0">
                                  <a:latin typeface="Cambria Math" panose="02040503050406030204" pitchFamily="18" charset="0"/>
                                </a:rPr>
                              </m:ctrlPr>
                            </m:dPr>
                            <m:e>
                              <m:r>
                                <a:rPr lang="es-CL" sz="1400" b="0" i="1" smtClean="0">
                                  <a:latin typeface="Cambria Math" panose="02040503050406030204" pitchFamily="18" charset="0"/>
                                </a:rPr>
                                <m:t>𝑉𝑃</m:t>
                              </m:r>
                              <m:r>
                                <a:rPr lang="es-CL" sz="1400" b="0" i="1" smtClean="0">
                                  <a:latin typeface="Cambria Math" panose="02040503050406030204" pitchFamily="18" charset="0"/>
                                </a:rPr>
                                <m:t>+</m:t>
                              </m:r>
                              <m:r>
                                <a:rPr lang="es-CL" sz="1400" b="0" i="1" smtClean="0">
                                  <a:latin typeface="Cambria Math" panose="02040503050406030204" pitchFamily="18" charset="0"/>
                                </a:rPr>
                                <m:t>𝑉𝑁</m:t>
                              </m:r>
                            </m:e>
                          </m:d>
                        </m:num>
                        <m:den>
                          <m:r>
                            <a:rPr lang="es-CL" sz="1400" b="0" i="1" smtClean="0">
                              <a:latin typeface="Cambria Math" panose="02040503050406030204" pitchFamily="18" charset="0"/>
                            </a:rPr>
                            <m:t>(</m:t>
                          </m:r>
                          <m:r>
                            <a:rPr lang="es-CL" sz="1400" b="0" i="1" smtClean="0">
                              <a:latin typeface="Cambria Math" panose="02040503050406030204" pitchFamily="18" charset="0"/>
                            </a:rPr>
                            <m:t>𝑉𝑃</m:t>
                          </m:r>
                          <m:r>
                            <a:rPr lang="es-CL" sz="1400" b="0" i="1" smtClean="0">
                              <a:latin typeface="Cambria Math" panose="02040503050406030204" pitchFamily="18" charset="0"/>
                            </a:rPr>
                            <m:t>+</m:t>
                          </m:r>
                          <m:r>
                            <a:rPr lang="es-CL" sz="1400" b="0" i="1" smtClean="0">
                              <a:latin typeface="Cambria Math" panose="02040503050406030204" pitchFamily="18" charset="0"/>
                            </a:rPr>
                            <m:t>𝑉𝑁</m:t>
                          </m:r>
                          <m:r>
                            <a:rPr lang="es-CL" sz="1400" b="0" i="1" smtClean="0">
                              <a:latin typeface="Cambria Math" panose="02040503050406030204" pitchFamily="18" charset="0"/>
                            </a:rPr>
                            <m:t>+</m:t>
                          </m:r>
                          <m:r>
                            <a:rPr lang="es-CL" sz="1400" b="0" i="1" smtClean="0">
                              <a:latin typeface="Cambria Math" panose="02040503050406030204" pitchFamily="18" charset="0"/>
                            </a:rPr>
                            <m:t>𝐹𝑁</m:t>
                          </m:r>
                          <m:r>
                            <a:rPr lang="es-CL" sz="1400" b="0" i="1" smtClean="0">
                              <a:latin typeface="Cambria Math" panose="02040503050406030204" pitchFamily="18" charset="0"/>
                            </a:rPr>
                            <m:t>+</m:t>
                          </m:r>
                          <m:r>
                            <a:rPr lang="es-CL" sz="1400" b="0" i="1" smtClean="0">
                              <a:latin typeface="Cambria Math" panose="02040503050406030204" pitchFamily="18" charset="0"/>
                            </a:rPr>
                            <m:t>𝐹𝑃</m:t>
                          </m:r>
                          <m:r>
                            <a:rPr lang="es-CL" sz="1400" b="0" i="1" smtClean="0">
                              <a:latin typeface="Cambria Math" panose="02040503050406030204" pitchFamily="18" charset="0"/>
                            </a:rPr>
                            <m:t>)</m:t>
                          </m:r>
                        </m:den>
                      </m:f>
                    </m:oMath>
                  </m:oMathPara>
                </a14:m>
                <a:endParaRPr lang="en-US" sz="1400" dirty="0"/>
              </a:p>
            </p:txBody>
          </p:sp>
        </mc:Choice>
        <mc:Fallback xmlns="">
          <p:sp>
            <p:nvSpPr>
              <p:cNvPr id="12" name="Rectángulo 11"/>
              <p:cNvSpPr>
                <a:spLocks noRot="1" noChangeAspect="1" noMove="1" noResize="1" noEditPoints="1" noAdjustHandles="1" noChangeArrowheads="1" noChangeShapeType="1" noTextEdit="1"/>
              </p:cNvSpPr>
              <p:nvPr/>
            </p:nvSpPr>
            <p:spPr>
              <a:xfrm>
                <a:off x="4075311" y="2592213"/>
                <a:ext cx="2958374" cy="548676"/>
              </a:xfrm>
              <a:prstGeom prst="rect">
                <a:avLst/>
              </a:prstGeom>
              <a:blipFill>
                <a:blip r:embed="rId3"/>
                <a:stretch>
                  <a:fillRect b="-4444"/>
                </a:stretch>
              </a:blipFill>
              <a:ln>
                <a:noFill/>
              </a:ln>
            </p:spPr>
            <p:txBody>
              <a:bodyPr/>
              <a:lstStyle/>
              <a:p>
                <a:r>
                  <a:rPr lang="en-US">
                    <a:noFill/>
                  </a:rPr>
                  <a:t> </a:t>
                </a:r>
              </a:p>
            </p:txBody>
          </p:sp>
        </mc:Fallback>
      </mc:AlternateContent>
      <p:sp>
        <p:nvSpPr>
          <p:cNvPr id="14" name="CuadroTexto 13"/>
          <p:cNvSpPr txBox="1"/>
          <p:nvPr/>
        </p:nvSpPr>
        <p:spPr>
          <a:xfrm>
            <a:off x="7383584" y="2449274"/>
            <a:ext cx="3739291" cy="769441"/>
          </a:xfrm>
          <a:prstGeom prst="rect">
            <a:avLst/>
          </a:prstGeom>
          <a:noFill/>
        </p:spPr>
        <p:txBody>
          <a:bodyPr wrap="square" rtlCol="0">
            <a:spAutoFit/>
          </a:bodyPr>
          <a:lstStyle/>
          <a:p>
            <a:pPr algn="just"/>
            <a:r>
              <a:rPr lang="es-CL" sz="1100" dirty="0" err="1">
                <a:latin typeface="Arial" panose="020B0604020202020204" pitchFamily="34" charset="0"/>
                <a:cs typeface="Arial" panose="020B0604020202020204" pitchFamily="34" charset="0"/>
              </a:rPr>
              <a:t>Accuracy</a:t>
            </a:r>
            <a:r>
              <a:rPr lang="es-CL" sz="1100" dirty="0">
                <a:latin typeface="Arial" panose="020B0604020202020204" pitchFamily="34" charset="0"/>
                <a:cs typeface="Arial" panose="020B0604020202020204" pitchFamily="34" charset="0"/>
              </a:rPr>
              <a:t>, es útil para evaluar un modelo en términos generales, se puede utilizar en modelos que predicen dos clases, es recomendable para clases que son </a:t>
            </a:r>
            <a:r>
              <a:rPr lang="es-CL" sz="1100" b="1" dirty="0">
                <a:latin typeface="Arial" panose="020B0604020202020204" pitchFamily="34" charset="0"/>
                <a:cs typeface="Arial" panose="020B0604020202020204" pitchFamily="34" charset="0"/>
              </a:rPr>
              <a:t>balanceadas</a:t>
            </a:r>
            <a:r>
              <a:rPr lang="es-CL" sz="1100" dirty="0">
                <a:latin typeface="Arial" panose="020B0604020202020204" pitchFamily="34" charset="0"/>
                <a:cs typeface="Arial" panose="020B0604020202020204" pitchFamily="34" charset="0"/>
              </a:rPr>
              <a:t>. </a:t>
            </a:r>
          </a:p>
        </p:txBody>
      </p:sp>
      <p:cxnSp>
        <p:nvCxnSpPr>
          <p:cNvPr id="4" name="Conector recto 3"/>
          <p:cNvCxnSpPr/>
          <p:nvPr/>
        </p:nvCxnSpPr>
        <p:spPr>
          <a:xfrm>
            <a:off x="3948311" y="3255978"/>
            <a:ext cx="7270869" cy="0"/>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Rectángulo 18"/>
              <p:cNvSpPr/>
              <p:nvPr/>
            </p:nvSpPr>
            <p:spPr>
              <a:xfrm>
                <a:off x="4075311" y="3417751"/>
                <a:ext cx="1806905" cy="533864"/>
              </a:xfrm>
              <a:prstGeom prst="rect">
                <a:avLst/>
              </a:prstGeom>
              <a:ln>
                <a:noFill/>
              </a:ln>
            </p:spPr>
            <p:txBody>
              <a:bodyPr wrap="none">
                <a:spAutoFit/>
              </a:bodyPr>
              <a:lstStyle/>
              <a:p>
                <a:pPr/>
                <a14:m>
                  <m:oMathPara xmlns:m="http://schemas.openxmlformats.org/officeDocument/2006/math">
                    <m:oMathParaPr>
                      <m:jc m:val="centerGroup"/>
                    </m:oMathParaPr>
                    <m:oMath xmlns:m="http://schemas.openxmlformats.org/officeDocument/2006/math">
                      <m:r>
                        <a:rPr lang="es-CL" sz="1400" b="0" i="1" smtClean="0">
                          <a:latin typeface="Cambria Math" panose="02040503050406030204" pitchFamily="18" charset="0"/>
                        </a:rPr>
                        <m:t>𝑅𝑒𝑐𝑎𝑙𝑙</m:t>
                      </m:r>
                      <m:r>
                        <a:rPr lang="es-CL" sz="1400" b="0" i="1" smtClean="0">
                          <a:latin typeface="Cambria Math" panose="02040503050406030204" pitchFamily="18" charset="0"/>
                        </a:rPr>
                        <m:t>=</m:t>
                      </m:r>
                      <m:f>
                        <m:fPr>
                          <m:ctrlPr>
                            <a:rPr lang="es-CL" sz="1400" b="0" i="1" smtClean="0">
                              <a:latin typeface="Cambria Math" panose="02040503050406030204" pitchFamily="18" charset="0"/>
                            </a:rPr>
                          </m:ctrlPr>
                        </m:fPr>
                        <m:num>
                          <m:r>
                            <a:rPr lang="es-CL" sz="1400" b="0" i="1" smtClean="0">
                              <a:latin typeface="Cambria Math" panose="02040503050406030204" pitchFamily="18" charset="0"/>
                            </a:rPr>
                            <m:t>𝑉𝑃</m:t>
                          </m:r>
                        </m:num>
                        <m:den>
                          <m:r>
                            <a:rPr lang="es-CL" sz="1400" b="0" i="1" smtClean="0">
                              <a:latin typeface="Cambria Math" panose="02040503050406030204" pitchFamily="18" charset="0"/>
                            </a:rPr>
                            <m:t>(</m:t>
                          </m:r>
                          <m:r>
                            <a:rPr lang="es-CL" sz="1400" b="0" i="1" smtClean="0">
                              <a:latin typeface="Cambria Math" panose="02040503050406030204" pitchFamily="18" charset="0"/>
                            </a:rPr>
                            <m:t>𝑉𝑃</m:t>
                          </m:r>
                          <m:r>
                            <a:rPr lang="es-CL" sz="1400" b="0" i="1" smtClean="0">
                              <a:latin typeface="Cambria Math" panose="02040503050406030204" pitchFamily="18" charset="0"/>
                            </a:rPr>
                            <m:t>+</m:t>
                          </m:r>
                          <m:r>
                            <a:rPr lang="es-CL" sz="1400" b="0" i="1" smtClean="0">
                              <a:latin typeface="Cambria Math" panose="02040503050406030204" pitchFamily="18" charset="0"/>
                            </a:rPr>
                            <m:t>𝐹𝑁</m:t>
                          </m:r>
                          <m:r>
                            <a:rPr lang="es-CL" sz="1400" b="0" i="1" smtClean="0">
                              <a:latin typeface="Cambria Math" panose="02040503050406030204" pitchFamily="18" charset="0"/>
                            </a:rPr>
                            <m:t>)</m:t>
                          </m:r>
                        </m:den>
                      </m:f>
                    </m:oMath>
                  </m:oMathPara>
                </a14:m>
                <a:endParaRPr lang="en-US" sz="1400" dirty="0"/>
              </a:p>
            </p:txBody>
          </p:sp>
        </mc:Choice>
        <mc:Fallback xmlns="">
          <p:sp>
            <p:nvSpPr>
              <p:cNvPr id="19" name="Rectángulo 18"/>
              <p:cNvSpPr>
                <a:spLocks noRot="1" noChangeAspect="1" noMove="1" noResize="1" noEditPoints="1" noAdjustHandles="1" noChangeArrowheads="1" noChangeShapeType="1" noTextEdit="1"/>
              </p:cNvSpPr>
              <p:nvPr/>
            </p:nvSpPr>
            <p:spPr>
              <a:xfrm>
                <a:off x="4075311" y="3417751"/>
                <a:ext cx="1806905" cy="533864"/>
              </a:xfrm>
              <a:prstGeom prst="rect">
                <a:avLst/>
              </a:prstGeom>
              <a:blipFill>
                <a:blip r:embed="rId4"/>
                <a:stretch>
                  <a:fillRect b="-5747"/>
                </a:stretch>
              </a:blipFill>
              <a:ln>
                <a:noFill/>
              </a:ln>
            </p:spPr>
            <p:txBody>
              <a:bodyPr/>
              <a:lstStyle/>
              <a:p>
                <a:r>
                  <a:rPr lang="en-US">
                    <a:noFill/>
                  </a:rPr>
                  <a:t> </a:t>
                </a:r>
              </a:p>
            </p:txBody>
          </p:sp>
        </mc:Fallback>
      </mc:AlternateContent>
      <p:sp>
        <p:nvSpPr>
          <p:cNvPr id="20" name="CuadroTexto 19"/>
          <p:cNvSpPr txBox="1"/>
          <p:nvPr/>
        </p:nvSpPr>
        <p:spPr>
          <a:xfrm>
            <a:off x="7383584" y="3520728"/>
            <a:ext cx="3739291" cy="430887"/>
          </a:xfrm>
          <a:prstGeom prst="rect">
            <a:avLst/>
          </a:prstGeom>
          <a:noFill/>
        </p:spPr>
        <p:txBody>
          <a:bodyPr wrap="square" rtlCol="0">
            <a:spAutoFit/>
          </a:bodyPr>
          <a:lstStyle/>
          <a:p>
            <a:pPr algn="just"/>
            <a:r>
              <a:rPr lang="es-CL" sz="1100" dirty="0" err="1">
                <a:latin typeface="Arial" panose="020B0604020202020204" pitchFamily="34" charset="0"/>
                <a:cs typeface="Arial" panose="020B0604020202020204" pitchFamily="34" charset="0"/>
              </a:rPr>
              <a:t>Recall</a:t>
            </a:r>
            <a:r>
              <a:rPr lang="es-CL" sz="1100" dirty="0">
                <a:latin typeface="Arial" panose="020B0604020202020204" pitchFamily="34" charset="0"/>
                <a:cs typeface="Arial" panose="020B0604020202020204" pitchFamily="34" charset="0"/>
              </a:rPr>
              <a:t>, a partir de los Fugados Reales cual sería la tasa de casos que logro predecir el modelo.</a:t>
            </a:r>
          </a:p>
        </p:txBody>
      </p:sp>
      <p:cxnSp>
        <p:nvCxnSpPr>
          <p:cNvPr id="21" name="Conector recto 20"/>
          <p:cNvCxnSpPr/>
          <p:nvPr/>
        </p:nvCxnSpPr>
        <p:spPr>
          <a:xfrm>
            <a:off x="3948310" y="4080970"/>
            <a:ext cx="7270869" cy="0"/>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Rectángulo 22"/>
              <p:cNvSpPr/>
              <p:nvPr/>
            </p:nvSpPr>
            <p:spPr>
              <a:xfrm>
                <a:off x="4075311" y="4184045"/>
                <a:ext cx="2046329" cy="533864"/>
              </a:xfrm>
              <a:prstGeom prst="rect">
                <a:avLst/>
              </a:prstGeom>
              <a:ln>
                <a:noFill/>
              </a:ln>
            </p:spPr>
            <p:txBody>
              <a:bodyPr wrap="none">
                <a:spAutoFit/>
              </a:bodyPr>
              <a:lstStyle/>
              <a:p>
                <a:pPr/>
                <a14:m>
                  <m:oMathPara xmlns:m="http://schemas.openxmlformats.org/officeDocument/2006/math">
                    <m:oMathParaPr>
                      <m:jc m:val="centerGroup"/>
                    </m:oMathParaPr>
                    <m:oMath xmlns:m="http://schemas.openxmlformats.org/officeDocument/2006/math">
                      <m:r>
                        <a:rPr lang="es-CL" sz="1400" b="0" i="1" smtClean="0">
                          <a:latin typeface="Cambria Math" panose="02040503050406030204" pitchFamily="18" charset="0"/>
                        </a:rPr>
                        <m:t>𝑃𝑟𝑒𝑐𝑖𝑠𝑖</m:t>
                      </m:r>
                      <m:r>
                        <a:rPr lang="es-CL" sz="1400" b="0" i="1" smtClean="0">
                          <a:latin typeface="Cambria Math" panose="02040503050406030204" pitchFamily="18" charset="0"/>
                        </a:rPr>
                        <m:t>ó</m:t>
                      </m:r>
                      <m:r>
                        <a:rPr lang="es-CL" sz="1400" b="0" i="1" smtClean="0">
                          <a:latin typeface="Cambria Math" panose="02040503050406030204" pitchFamily="18" charset="0"/>
                        </a:rPr>
                        <m:t>𝑛</m:t>
                      </m:r>
                      <m:r>
                        <a:rPr lang="es-CL" sz="1400" b="0" i="1" smtClean="0">
                          <a:latin typeface="Cambria Math" panose="02040503050406030204" pitchFamily="18" charset="0"/>
                        </a:rPr>
                        <m:t>=</m:t>
                      </m:r>
                      <m:f>
                        <m:fPr>
                          <m:ctrlPr>
                            <a:rPr lang="es-CL" sz="1400" b="0" i="1" smtClean="0">
                              <a:latin typeface="Cambria Math" panose="02040503050406030204" pitchFamily="18" charset="0"/>
                            </a:rPr>
                          </m:ctrlPr>
                        </m:fPr>
                        <m:num>
                          <m:r>
                            <a:rPr lang="es-CL" sz="1400" b="0" i="1" smtClean="0">
                              <a:latin typeface="Cambria Math" panose="02040503050406030204" pitchFamily="18" charset="0"/>
                            </a:rPr>
                            <m:t>𝑉𝑃</m:t>
                          </m:r>
                        </m:num>
                        <m:den>
                          <m:r>
                            <a:rPr lang="es-CL" sz="1400" b="0" i="1" smtClean="0">
                              <a:latin typeface="Cambria Math" panose="02040503050406030204" pitchFamily="18" charset="0"/>
                            </a:rPr>
                            <m:t>(</m:t>
                          </m:r>
                          <m:r>
                            <a:rPr lang="es-CL" sz="1400" b="0" i="1" smtClean="0">
                              <a:latin typeface="Cambria Math" panose="02040503050406030204" pitchFamily="18" charset="0"/>
                            </a:rPr>
                            <m:t>𝑉𝑃</m:t>
                          </m:r>
                          <m:r>
                            <a:rPr lang="es-CL" sz="1400" b="0" i="1" smtClean="0">
                              <a:latin typeface="Cambria Math" panose="02040503050406030204" pitchFamily="18" charset="0"/>
                            </a:rPr>
                            <m:t>+</m:t>
                          </m:r>
                          <m:r>
                            <a:rPr lang="es-CL" sz="1400" b="0" i="1" smtClean="0">
                              <a:latin typeface="Cambria Math" panose="02040503050406030204" pitchFamily="18" charset="0"/>
                            </a:rPr>
                            <m:t>𝐹𝑃</m:t>
                          </m:r>
                          <m:r>
                            <a:rPr lang="es-CL" sz="1400" b="0" i="1" smtClean="0">
                              <a:latin typeface="Cambria Math" panose="02040503050406030204" pitchFamily="18" charset="0"/>
                            </a:rPr>
                            <m:t>)</m:t>
                          </m:r>
                        </m:den>
                      </m:f>
                    </m:oMath>
                  </m:oMathPara>
                </a14:m>
                <a:endParaRPr lang="en-US" sz="1400" dirty="0"/>
              </a:p>
            </p:txBody>
          </p:sp>
        </mc:Choice>
        <mc:Fallback xmlns="">
          <p:sp>
            <p:nvSpPr>
              <p:cNvPr id="23" name="Rectángulo 22"/>
              <p:cNvSpPr>
                <a:spLocks noRot="1" noChangeAspect="1" noMove="1" noResize="1" noEditPoints="1" noAdjustHandles="1" noChangeArrowheads="1" noChangeShapeType="1" noTextEdit="1"/>
              </p:cNvSpPr>
              <p:nvPr/>
            </p:nvSpPr>
            <p:spPr>
              <a:xfrm>
                <a:off x="4075311" y="4184045"/>
                <a:ext cx="2046329" cy="533864"/>
              </a:xfrm>
              <a:prstGeom prst="rect">
                <a:avLst/>
              </a:prstGeom>
              <a:blipFill>
                <a:blip r:embed="rId5"/>
                <a:stretch>
                  <a:fillRect b="-4545"/>
                </a:stretch>
              </a:blipFill>
              <a:ln>
                <a:noFill/>
              </a:ln>
            </p:spPr>
            <p:txBody>
              <a:bodyPr/>
              <a:lstStyle/>
              <a:p>
                <a:r>
                  <a:rPr lang="en-US">
                    <a:noFill/>
                  </a:rPr>
                  <a:t> </a:t>
                </a:r>
              </a:p>
            </p:txBody>
          </p:sp>
        </mc:Fallback>
      </mc:AlternateContent>
      <p:sp>
        <p:nvSpPr>
          <p:cNvPr id="24" name="CuadroTexto 23"/>
          <p:cNvSpPr txBox="1"/>
          <p:nvPr/>
        </p:nvSpPr>
        <p:spPr>
          <a:xfrm>
            <a:off x="7383584" y="4235533"/>
            <a:ext cx="3739291" cy="430887"/>
          </a:xfrm>
          <a:prstGeom prst="rect">
            <a:avLst/>
          </a:prstGeom>
          <a:noFill/>
        </p:spPr>
        <p:txBody>
          <a:bodyPr wrap="square" rtlCol="0">
            <a:spAutoFit/>
          </a:bodyPr>
          <a:lstStyle/>
          <a:p>
            <a:pPr algn="just"/>
            <a:r>
              <a:rPr lang="es-CL" sz="1100" dirty="0">
                <a:latin typeface="Arial" panose="020B0604020202020204" pitchFamily="34" charset="0"/>
                <a:cs typeface="Arial" panose="020B0604020202020204" pitchFamily="34" charset="0"/>
              </a:rPr>
              <a:t>Precisión, a partir de los Fugados predichos por el modelo calcula la tasa de Fugados Reales que tiene.</a:t>
            </a:r>
          </a:p>
        </p:txBody>
      </p:sp>
      <p:cxnSp>
        <p:nvCxnSpPr>
          <p:cNvPr id="25" name="Conector recto 24"/>
          <p:cNvCxnSpPr/>
          <p:nvPr/>
        </p:nvCxnSpPr>
        <p:spPr>
          <a:xfrm>
            <a:off x="3948309" y="4818160"/>
            <a:ext cx="7270869" cy="0"/>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Rectángulo 25"/>
              <p:cNvSpPr/>
              <p:nvPr/>
            </p:nvSpPr>
            <p:spPr>
              <a:xfrm>
                <a:off x="4075311" y="5004755"/>
                <a:ext cx="2872453" cy="539571"/>
              </a:xfrm>
              <a:prstGeom prst="rect">
                <a:avLst/>
              </a:prstGeom>
              <a:ln>
                <a:noFill/>
              </a:ln>
            </p:spPr>
            <p:txBody>
              <a:bodyPr wrap="none">
                <a:spAutoFit/>
              </a:bodyPr>
              <a:lstStyle/>
              <a:p>
                <a:pPr/>
                <a14:m>
                  <m:oMathPara xmlns:m="http://schemas.openxmlformats.org/officeDocument/2006/math">
                    <m:oMathParaPr>
                      <m:jc m:val="centerGroup"/>
                    </m:oMathParaPr>
                    <m:oMath xmlns:m="http://schemas.openxmlformats.org/officeDocument/2006/math">
                      <m:r>
                        <a:rPr lang="es-CL" sz="1400" b="0" i="1" smtClean="0">
                          <a:latin typeface="Cambria Math" panose="02040503050406030204" pitchFamily="18" charset="0"/>
                        </a:rPr>
                        <m:t>𝐹</m:t>
                      </m:r>
                      <m:r>
                        <a:rPr lang="es-CL" sz="1400" b="0" i="1" smtClean="0">
                          <a:latin typeface="Cambria Math" panose="02040503050406030204" pitchFamily="18" charset="0"/>
                        </a:rPr>
                        <m:t>1 </m:t>
                      </m:r>
                      <m:r>
                        <a:rPr lang="es-CL" sz="1400" b="0" i="1" smtClean="0">
                          <a:latin typeface="Cambria Math" panose="02040503050406030204" pitchFamily="18" charset="0"/>
                        </a:rPr>
                        <m:t>𝑆𝑐𝑜𝑟𝑒</m:t>
                      </m:r>
                      <m:r>
                        <a:rPr lang="es-CL" sz="1400" b="0" i="1" smtClean="0">
                          <a:latin typeface="Cambria Math" panose="02040503050406030204" pitchFamily="18" charset="0"/>
                        </a:rPr>
                        <m:t>=</m:t>
                      </m:r>
                      <m:f>
                        <m:fPr>
                          <m:ctrlPr>
                            <a:rPr lang="es-CL" sz="1400" b="0" i="1" smtClean="0">
                              <a:latin typeface="Cambria Math" panose="02040503050406030204" pitchFamily="18" charset="0"/>
                            </a:rPr>
                          </m:ctrlPr>
                        </m:fPr>
                        <m:num>
                          <m:r>
                            <a:rPr lang="es-CL" sz="1400" b="0" i="1" smtClean="0">
                              <a:latin typeface="Cambria Math" panose="02040503050406030204" pitchFamily="18" charset="0"/>
                            </a:rPr>
                            <m:t>2∗</m:t>
                          </m:r>
                          <m:r>
                            <a:rPr lang="es-CL" sz="1400" b="0" i="1" smtClean="0">
                              <a:latin typeface="Cambria Math" panose="02040503050406030204" pitchFamily="18" charset="0"/>
                            </a:rPr>
                            <m:t>𝑃𝑟𝑒𝑐𝑖𝑠𝑖𝑜𝑛</m:t>
                          </m:r>
                          <m:r>
                            <a:rPr lang="es-CL" sz="1400" b="0" i="1" smtClean="0">
                              <a:latin typeface="Cambria Math" panose="02040503050406030204" pitchFamily="18" charset="0"/>
                            </a:rPr>
                            <m:t>∗</m:t>
                          </m:r>
                          <m:r>
                            <a:rPr lang="es-CL" sz="1400" b="0" i="1" smtClean="0">
                              <a:latin typeface="Cambria Math" panose="02040503050406030204" pitchFamily="18" charset="0"/>
                            </a:rPr>
                            <m:t>𝑅𝑒𝑐𝑎𝑙𝑙</m:t>
                          </m:r>
                        </m:num>
                        <m:den>
                          <m:r>
                            <a:rPr lang="es-CL" sz="1400" b="0" i="1" smtClean="0">
                              <a:latin typeface="Cambria Math" panose="02040503050406030204" pitchFamily="18" charset="0"/>
                            </a:rPr>
                            <m:t>(</m:t>
                          </m:r>
                          <m:r>
                            <a:rPr lang="es-CL" sz="1400" b="0" i="1" smtClean="0">
                              <a:latin typeface="Cambria Math" panose="02040503050406030204" pitchFamily="18" charset="0"/>
                            </a:rPr>
                            <m:t>𝑃𝑟𝑒𝑐𝑖𝑠𝑖𝑜𝑛</m:t>
                          </m:r>
                          <m:r>
                            <a:rPr lang="es-CL" sz="1400" b="0" i="1" smtClean="0">
                              <a:latin typeface="Cambria Math" panose="02040503050406030204" pitchFamily="18" charset="0"/>
                            </a:rPr>
                            <m:t>+</m:t>
                          </m:r>
                          <m:r>
                            <a:rPr lang="es-CL" sz="1400" b="0" i="1" smtClean="0">
                              <a:latin typeface="Cambria Math" panose="02040503050406030204" pitchFamily="18" charset="0"/>
                            </a:rPr>
                            <m:t>𝑅𝑒𝑐𝑎𝑙𝑙</m:t>
                          </m:r>
                          <m:r>
                            <a:rPr lang="es-CL" sz="1400" b="0" i="1" smtClean="0">
                              <a:latin typeface="Cambria Math" panose="02040503050406030204" pitchFamily="18" charset="0"/>
                            </a:rPr>
                            <m:t>)</m:t>
                          </m:r>
                        </m:den>
                      </m:f>
                    </m:oMath>
                  </m:oMathPara>
                </a14:m>
                <a:endParaRPr lang="en-US" sz="1400" dirty="0"/>
              </a:p>
            </p:txBody>
          </p:sp>
        </mc:Choice>
        <mc:Fallback xmlns="">
          <p:sp>
            <p:nvSpPr>
              <p:cNvPr id="26" name="Rectángulo 25"/>
              <p:cNvSpPr>
                <a:spLocks noRot="1" noChangeAspect="1" noMove="1" noResize="1" noEditPoints="1" noAdjustHandles="1" noChangeArrowheads="1" noChangeShapeType="1" noTextEdit="1"/>
              </p:cNvSpPr>
              <p:nvPr/>
            </p:nvSpPr>
            <p:spPr>
              <a:xfrm>
                <a:off x="4075311" y="5004755"/>
                <a:ext cx="2872453" cy="539571"/>
              </a:xfrm>
              <a:prstGeom prst="rect">
                <a:avLst/>
              </a:prstGeom>
              <a:blipFill>
                <a:blip r:embed="rId6"/>
                <a:stretch>
                  <a:fillRect b="-4494"/>
                </a:stretch>
              </a:blipFill>
              <a:ln>
                <a:noFill/>
              </a:ln>
            </p:spPr>
            <p:txBody>
              <a:bodyPr/>
              <a:lstStyle/>
              <a:p>
                <a:r>
                  <a:rPr lang="en-US">
                    <a:noFill/>
                  </a:rPr>
                  <a:t> </a:t>
                </a:r>
              </a:p>
            </p:txBody>
          </p:sp>
        </mc:Fallback>
      </mc:AlternateContent>
      <p:sp>
        <p:nvSpPr>
          <p:cNvPr id="27" name="CuadroTexto 26"/>
          <p:cNvSpPr txBox="1"/>
          <p:nvPr/>
        </p:nvSpPr>
        <p:spPr>
          <a:xfrm>
            <a:off x="7383584" y="5036041"/>
            <a:ext cx="3653011" cy="430887"/>
          </a:xfrm>
          <a:prstGeom prst="rect">
            <a:avLst/>
          </a:prstGeom>
          <a:noFill/>
        </p:spPr>
        <p:txBody>
          <a:bodyPr wrap="square" rtlCol="0">
            <a:spAutoFit/>
          </a:bodyPr>
          <a:lstStyle/>
          <a:p>
            <a:pPr algn="just"/>
            <a:r>
              <a:rPr lang="es-CL" sz="1100" dirty="0">
                <a:latin typeface="Arial" panose="020B0604020202020204" pitchFamily="34" charset="0"/>
                <a:cs typeface="Arial" panose="020B0604020202020204" pitchFamily="34" charset="0"/>
              </a:rPr>
              <a:t>F1 Score, esta medida resume las medidas de </a:t>
            </a:r>
            <a:r>
              <a:rPr lang="es-CL" sz="1100" dirty="0" err="1">
                <a:latin typeface="Arial" panose="020B0604020202020204" pitchFamily="34" charset="0"/>
                <a:cs typeface="Arial" panose="020B0604020202020204" pitchFamily="34" charset="0"/>
              </a:rPr>
              <a:t>Recall</a:t>
            </a:r>
            <a:r>
              <a:rPr lang="es-CL" sz="1100" dirty="0">
                <a:latin typeface="Arial" panose="020B0604020202020204" pitchFamily="34" charset="0"/>
                <a:cs typeface="Arial" panose="020B0604020202020204" pitchFamily="34" charset="0"/>
              </a:rPr>
              <a:t> y Precisión.</a:t>
            </a:r>
          </a:p>
        </p:txBody>
      </p:sp>
      <p:cxnSp>
        <p:nvCxnSpPr>
          <p:cNvPr id="28" name="Conector recto 27"/>
          <p:cNvCxnSpPr/>
          <p:nvPr/>
        </p:nvCxnSpPr>
        <p:spPr>
          <a:xfrm flipH="1">
            <a:off x="7167154" y="2346340"/>
            <a:ext cx="20455" cy="3399216"/>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4172349"/>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9099" y="1961456"/>
            <a:ext cx="8078688" cy="4896544"/>
          </a:xfrm>
        </p:spPr>
        <p:txBody>
          <a:bodyPr>
            <a:normAutofit/>
          </a:bodyPr>
          <a:lstStyle/>
          <a:p>
            <a:pPr>
              <a:buFont typeface="Arial" panose="020B0604020202020204" pitchFamily="34" charset="0"/>
              <a:buChar char="•"/>
            </a:pPr>
            <a:r>
              <a:rPr lang="es-CL" sz="2400" dirty="0" smtClean="0"/>
              <a:t>Cómo comparar dos clasificadores </a:t>
            </a:r>
            <a:endParaRPr lang="es-CL" sz="2400" b="1" dirty="0"/>
          </a:p>
          <a:p>
            <a:pPr lvl="1">
              <a:buFont typeface="Arial" panose="020B0604020202020204" pitchFamily="34" charset="0"/>
              <a:buChar char="•"/>
            </a:pPr>
            <a:r>
              <a:rPr lang="es-ES" sz="2400" dirty="0"/>
              <a:t>TP, TN, FP, FN también son útiles para cuantificar los costos y beneficios asociados con un modelo de clasificación.</a:t>
            </a:r>
          </a:p>
          <a:p>
            <a:pPr lvl="1">
              <a:buFont typeface="Arial" panose="020B0604020202020204" pitchFamily="34" charset="0"/>
              <a:buChar char="•"/>
            </a:pPr>
            <a:r>
              <a:rPr lang="es-ES" sz="2400" dirty="0"/>
              <a:t>Los costos de un FN (predecir que está sano un paciente con cáncer)es mucho mayor que el de un FP (predecir que está con cáncer alguien sano.</a:t>
            </a:r>
          </a:p>
          <a:p>
            <a:pPr lvl="1">
              <a:buFont typeface="Arial" panose="020B0604020202020204" pitchFamily="34" charset="0"/>
              <a:buChar char="•"/>
            </a:pPr>
            <a:r>
              <a:rPr lang="es-ES" sz="2400" dirty="0"/>
              <a:t>Se puede pesar más uno tipo de error que el otro, asignándole un costo más alto.</a:t>
            </a:r>
          </a:p>
          <a:p>
            <a:pPr lvl="1">
              <a:buFont typeface="Arial" panose="020B0604020202020204" pitchFamily="34" charset="0"/>
              <a:buChar char="•"/>
            </a:pPr>
            <a:r>
              <a:rPr lang="es-ES" sz="2400" dirty="0" smtClean="0"/>
              <a:t>Estos </a:t>
            </a:r>
            <a:r>
              <a:rPr lang="es-ES" sz="2400" dirty="0"/>
              <a:t>costos consideran el riesgo de la mala clasificación, costos </a:t>
            </a:r>
            <a:r>
              <a:rPr lang="es-ES" sz="2400" dirty="0" err="1"/>
              <a:t>económicos,etc</a:t>
            </a:r>
            <a:r>
              <a:rPr lang="es-ES" dirty="0"/>
              <a:t>.</a:t>
            </a:r>
            <a:endParaRPr lang="en-US" dirty="0"/>
          </a:p>
        </p:txBody>
      </p:sp>
      <p:sp>
        <p:nvSpPr>
          <p:cNvPr id="2" name="Title 1"/>
          <p:cNvSpPr>
            <a:spLocks noGrp="1"/>
          </p:cNvSpPr>
          <p:nvPr>
            <p:ph type="title"/>
          </p:nvPr>
        </p:nvSpPr>
        <p:spPr/>
        <p:txBody>
          <a:bodyPr/>
          <a:lstStyle/>
          <a:p>
            <a:r>
              <a:rPr lang="es-CL" dirty="0" smtClean="0">
                <a:solidFill>
                  <a:srgbClr val="4A66AC"/>
                </a:solidFill>
              </a:rPr>
              <a:t>Evaluación </a:t>
            </a:r>
            <a:r>
              <a:rPr lang="es-CL" dirty="0">
                <a:solidFill>
                  <a:srgbClr val="4A66AC"/>
                </a:solidFill>
              </a:rPr>
              <a:t>de modelos de clasificación</a:t>
            </a:r>
            <a:endParaRPr lang="en-US" dirty="0"/>
          </a:p>
        </p:txBody>
      </p:sp>
      <p:pic>
        <p:nvPicPr>
          <p:cNvPr id="31746" name="Picture 2" descr="Resultado de imagen para comparing model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7787" y="2534097"/>
            <a:ext cx="3289300" cy="24638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1087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L" dirty="0" smtClean="0">
                <a:solidFill>
                  <a:srgbClr val="4A66AC"/>
                </a:solidFill>
              </a:rPr>
              <a:t>Evaluación de </a:t>
            </a:r>
            <a:r>
              <a:rPr lang="es-CL" dirty="0">
                <a:solidFill>
                  <a:srgbClr val="4A66AC"/>
                </a:solidFill>
              </a:rPr>
              <a:t>modelos de </a:t>
            </a:r>
            <a:r>
              <a:rPr lang="es-CL" dirty="0" smtClean="0">
                <a:solidFill>
                  <a:srgbClr val="4A66AC"/>
                </a:solidFill>
              </a:rPr>
              <a:t>clasificación, curva ROC</a:t>
            </a:r>
            <a:endParaRPr lang="en-US" sz="2133" dirty="0"/>
          </a:p>
        </p:txBody>
      </p:sp>
      <p:sp>
        <p:nvSpPr>
          <p:cNvPr id="4" name="Content Placeholder 3"/>
          <p:cNvSpPr>
            <a:spLocks noGrp="1"/>
          </p:cNvSpPr>
          <p:nvPr>
            <p:ph idx="1"/>
          </p:nvPr>
        </p:nvSpPr>
        <p:spPr>
          <a:xfrm>
            <a:off x="1097280" y="1795178"/>
            <a:ext cx="6644780" cy="2502501"/>
          </a:xfrm>
        </p:spPr>
        <p:txBody>
          <a:bodyPr>
            <a:noAutofit/>
          </a:bodyPr>
          <a:lstStyle/>
          <a:p>
            <a:pPr>
              <a:buFont typeface="Arial" panose="020B0604020202020204" pitchFamily="34" charset="0"/>
              <a:buChar char="•"/>
            </a:pPr>
            <a:r>
              <a:rPr lang="es-ES" sz="2400" dirty="0" smtClean="0"/>
              <a:t>Para </a:t>
            </a:r>
            <a:r>
              <a:rPr lang="es-ES" sz="2400" dirty="0"/>
              <a:t>un problema con 2 clases, la curva ROC permite visualizar el compromiso entre la tasa en que el modelo puede reconocer con precisión los casos positivos versus la tasa de falsos positivos para diferentes porciones del conjunto donde se está validando el modelo.</a:t>
            </a:r>
            <a:endParaRPr lang="en-US" sz="2400" dirty="0"/>
          </a:p>
        </p:txBody>
      </p:sp>
      <p:sp>
        <p:nvSpPr>
          <p:cNvPr id="8" name="Rectangle 7"/>
          <p:cNvSpPr/>
          <p:nvPr/>
        </p:nvSpPr>
        <p:spPr>
          <a:xfrm>
            <a:off x="1097280" y="4114374"/>
            <a:ext cx="7156219" cy="1503247"/>
          </a:xfrm>
          <a:prstGeom prst="rect">
            <a:avLst/>
          </a:prstGeom>
        </p:spPr>
        <p:txBody>
          <a:bodyPr vert="horz" lIns="121920" tIns="60960" rIns="121920" bIns="60960" rtlCol="0">
            <a:noAutofit/>
          </a:bodyPr>
          <a:lstStyle/>
          <a:p>
            <a:pPr marL="342900" indent="-342900">
              <a:lnSpc>
                <a:spcPct val="90000"/>
              </a:lnSpc>
              <a:spcBef>
                <a:spcPct val="20000"/>
              </a:spcBef>
              <a:buClr>
                <a:srgbClr val="4A66AC"/>
              </a:buClr>
              <a:buSzPct val="85000"/>
              <a:buFont typeface="Arial" panose="020B0604020202020204" pitchFamily="34" charset="0"/>
              <a:buChar char="•"/>
            </a:pPr>
            <a:r>
              <a:rPr lang="en-US" sz="2400" dirty="0" err="1">
                <a:solidFill>
                  <a:schemeClr val="tx2"/>
                </a:solidFill>
              </a:rPr>
              <a:t>Eje</a:t>
            </a:r>
            <a:r>
              <a:rPr lang="en-US" sz="2400" dirty="0">
                <a:solidFill>
                  <a:schemeClr val="tx2"/>
                </a:solidFill>
              </a:rPr>
              <a:t> Y: </a:t>
            </a:r>
            <a:r>
              <a:rPr lang="en-US" sz="2400" dirty="0" err="1">
                <a:solidFill>
                  <a:schemeClr val="tx2"/>
                </a:solidFill>
              </a:rPr>
              <a:t>Tasa</a:t>
            </a:r>
            <a:r>
              <a:rPr lang="en-US" sz="2400" dirty="0">
                <a:solidFill>
                  <a:schemeClr val="tx2"/>
                </a:solidFill>
              </a:rPr>
              <a:t> de </a:t>
            </a:r>
            <a:r>
              <a:rPr lang="en-US" sz="2400" dirty="0" err="1">
                <a:solidFill>
                  <a:schemeClr val="tx2"/>
                </a:solidFill>
              </a:rPr>
              <a:t>verdaderos</a:t>
            </a:r>
            <a:r>
              <a:rPr lang="en-US" sz="2400" dirty="0">
                <a:solidFill>
                  <a:schemeClr val="tx2"/>
                </a:solidFill>
              </a:rPr>
              <a:t> </a:t>
            </a:r>
            <a:r>
              <a:rPr lang="en-US" sz="2400" dirty="0" err="1">
                <a:solidFill>
                  <a:schemeClr val="tx2"/>
                </a:solidFill>
              </a:rPr>
              <a:t>positivos</a:t>
            </a:r>
            <a:r>
              <a:rPr lang="en-US" sz="2400" dirty="0">
                <a:solidFill>
                  <a:schemeClr val="tx2"/>
                </a:solidFill>
              </a:rPr>
              <a:t> (TPR o </a:t>
            </a:r>
            <a:r>
              <a:rPr lang="en-US" sz="2400" dirty="0" err="1">
                <a:solidFill>
                  <a:schemeClr val="tx2"/>
                </a:solidFill>
              </a:rPr>
              <a:t>sensibilidad</a:t>
            </a:r>
            <a:r>
              <a:rPr lang="en-US" sz="2400" dirty="0">
                <a:solidFill>
                  <a:schemeClr val="tx2"/>
                </a:solidFill>
              </a:rPr>
              <a:t>)</a:t>
            </a:r>
          </a:p>
          <a:p>
            <a:pPr marL="342900" indent="-342900">
              <a:lnSpc>
                <a:spcPct val="90000"/>
              </a:lnSpc>
              <a:spcBef>
                <a:spcPct val="20000"/>
              </a:spcBef>
              <a:buClr>
                <a:srgbClr val="4A66AC"/>
              </a:buClr>
              <a:buSzPct val="85000"/>
              <a:buFont typeface="Arial" panose="020B0604020202020204" pitchFamily="34" charset="0"/>
              <a:buChar char="•"/>
            </a:pPr>
            <a:r>
              <a:rPr lang="en-US" sz="2400" dirty="0" err="1">
                <a:solidFill>
                  <a:schemeClr val="tx2"/>
                </a:solidFill>
              </a:rPr>
              <a:t>Eje</a:t>
            </a:r>
            <a:r>
              <a:rPr lang="en-US" sz="2400" dirty="0">
                <a:solidFill>
                  <a:schemeClr val="tx2"/>
                </a:solidFill>
              </a:rPr>
              <a:t> X: </a:t>
            </a:r>
            <a:r>
              <a:rPr lang="en-US" sz="2400" dirty="0" err="1">
                <a:solidFill>
                  <a:schemeClr val="tx2"/>
                </a:solidFill>
              </a:rPr>
              <a:t>Tasa</a:t>
            </a:r>
            <a:r>
              <a:rPr lang="en-US" sz="2400" dirty="0">
                <a:solidFill>
                  <a:schemeClr val="tx2"/>
                </a:solidFill>
              </a:rPr>
              <a:t> de </a:t>
            </a:r>
            <a:r>
              <a:rPr lang="en-US" sz="2400" dirty="0" err="1">
                <a:solidFill>
                  <a:schemeClr val="tx2"/>
                </a:solidFill>
              </a:rPr>
              <a:t>falsos</a:t>
            </a:r>
            <a:r>
              <a:rPr lang="en-US" sz="2400" dirty="0">
                <a:solidFill>
                  <a:schemeClr val="tx2"/>
                </a:solidFill>
              </a:rPr>
              <a:t> </a:t>
            </a:r>
            <a:r>
              <a:rPr lang="en-US" sz="2400" dirty="0" err="1">
                <a:solidFill>
                  <a:schemeClr val="tx2"/>
                </a:solidFill>
              </a:rPr>
              <a:t>positivos</a:t>
            </a:r>
            <a:r>
              <a:rPr lang="en-US" sz="2400" dirty="0">
                <a:solidFill>
                  <a:schemeClr val="tx2"/>
                </a:solidFill>
              </a:rPr>
              <a:t> (FPR o 1-Especificidad) </a:t>
            </a:r>
          </a:p>
        </p:txBody>
      </p:sp>
      <p:pic>
        <p:nvPicPr>
          <p:cNvPr id="30722" name="Picture 2" descr="Resultado de imagen para roc curv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42060" y="1856267"/>
            <a:ext cx="4048042" cy="39458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83768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mtClean="0"/>
              <a:t>Supongamos que estamos buscando un enfoque para encontrar fraude crediticio.</a:t>
            </a:r>
            <a:endParaRPr lang="es-CL"/>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3856129976"/>
              </p:ext>
            </p:extLst>
          </p:nvPr>
        </p:nvGraphicFramePr>
        <p:xfrm>
          <a:off x="1097280" y="2587669"/>
          <a:ext cx="10058400" cy="1854200"/>
        </p:xfrm>
        <a:graphic>
          <a:graphicData uri="http://schemas.openxmlformats.org/drawingml/2006/table">
            <a:tbl>
              <a:tblPr firstRow="1" bandRow="1">
                <a:tableStyleId>{5C22544A-7EE6-4342-B048-85BDC9FD1C3A}</a:tableStyleId>
              </a:tblPr>
              <a:tblGrid>
                <a:gridCol w="3352800">
                  <a:extLst>
                    <a:ext uri="{9D8B030D-6E8A-4147-A177-3AD203B41FA5}">
                      <a16:colId xmlns:a16="http://schemas.microsoft.com/office/drawing/2014/main" val="1905108925"/>
                    </a:ext>
                  </a:extLst>
                </a:gridCol>
                <a:gridCol w="3352800">
                  <a:extLst>
                    <a:ext uri="{9D8B030D-6E8A-4147-A177-3AD203B41FA5}">
                      <a16:colId xmlns:a16="http://schemas.microsoft.com/office/drawing/2014/main" val="1398955434"/>
                    </a:ext>
                  </a:extLst>
                </a:gridCol>
                <a:gridCol w="3352800">
                  <a:extLst>
                    <a:ext uri="{9D8B030D-6E8A-4147-A177-3AD203B41FA5}">
                      <a16:colId xmlns:a16="http://schemas.microsoft.com/office/drawing/2014/main" val="1469622852"/>
                    </a:ext>
                  </a:extLst>
                </a:gridCol>
              </a:tblGrid>
              <a:tr h="370840">
                <a:tc>
                  <a:txBody>
                    <a:bodyPr/>
                    <a:lstStyle/>
                    <a:p>
                      <a:r>
                        <a:rPr lang="en-US" smtClean="0"/>
                        <a:t>Nombre</a:t>
                      </a:r>
                      <a:endParaRPr lang="es-CL"/>
                    </a:p>
                  </a:txBody>
                  <a:tcPr/>
                </a:tc>
                <a:tc>
                  <a:txBody>
                    <a:bodyPr/>
                    <a:lstStyle/>
                    <a:p>
                      <a:r>
                        <a:rPr lang="en-US" smtClean="0"/>
                        <a:t>Monto</a:t>
                      </a:r>
                      <a:endParaRPr lang="es-CL"/>
                    </a:p>
                  </a:txBody>
                  <a:tcPr/>
                </a:tc>
                <a:tc>
                  <a:txBody>
                    <a:bodyPr/>
                    <a:lstStyle/>
                    <a:p>
                      <a:r>
                        <a:rPr lang="en-US" smtClean="0"/>
                        <a:t>Fraude</a:t>
                      </a:r>
                      <a:endParaRPr lang="es-CL"/>
                    </a:p>
                  </a:txBody>
                  <a:tcPr/>
                </a:tc>
                <a:extLst>
                  <a:ext uri="{0D108BD9-81ED-4DB2-BD59-A6C34878D82A}">
                    <a16:rowId xmlns:a16="http://schemas.microsoft.com/office/drawing/2014/main" val="1544106853"/>
                  </a:ext>
                </a:extLst>
              </a:tr>
              <a:tr h="370840">
                <a:tc>
                  <a:txBody>
                    <a:bodyPr/>
                    <a:lstStyle/>
                    <a:p>
                      <a:r>
                        <a:rPr lang="en-US" smtClean="0"/>
                        <a:t>Juan</a:t>
                      </a:r>
                      <a:endParaRPr lang="es-CL"/>
                    </a:p>
                  </a:txBody>
                  <a:tcPr/>
                </a:tc>
                <a:tc>
                  <a:txBody>
                    <a:bodyPr/>
                    <a:lstStyle/>
                    <a:p>
                      <a:r>
                        <a:rPr lang="en-US" smtClean="0"/>
                        <a:t>2500</a:t>
                      </a:r>
                      <a:endParaRPr lang="es-CL"/>
                    </a:p>
                  </a:txBody>
                  <a:tcPr/>
                </a:tc>
                <a:tc>
                  <a:txBody>
                    <a:bodyPr/>
                    <a:lstStyle/>
                    <a:p>
                      <a:r>
                        <a:rPr lang="en-US" smtClean="0"/>
                        <a:t>No</a:t>
                      </a:r>
                      <a:endParaRPr lang="es-CL"/>
                    </a:p>
                  </a:txBody>
                  <a:tcPr/>
                </a:tc>
                <a:extLst>
                  <a:ext uri="{0D108BD9-81ED-4DB2-BD59-A6C34878D82A}">
                    <a16:rowId xmlns:a16="http://schemas.microsoft.com/office/drawing/2014/main" val="3494178232"/>
                  </a:ext>
                </a:extLst>
              </a:tr>
              <a:tr h="370840">
                <a:tc>
                  <a:txBody>
                    <a:bodyPr/>
                    <a:lstStyle/>
                    <a:p>
                      <a:r>
                        <a:rPr lang="en-US" smtClean="0"/>
                        <a:t>Pedro</a:t>
                      </a:r>
                      <a:endParaRPr lang="es-CL"/>
                    </a:p>
                  </a:txBody>
                  <a:tcPr/>
                </a:tc>
                <a:tc>
                  <a:txBody>
                    <a:bodyPr/>
                    <a:lstStyle/>
                    <a:p>
                      <a:r>
                        <a:rPr lang="en-US" smtClean="0"/>
                        <a:t>1300</a:t>
                      </a:r>
                      <a:endParaRPr lang="es-CL"/>
                    </a:p>
                  </a:txBody>
                  <a:tcPr/>
                </a:tc>
                <a:tc>
                  <a:txBody>
                    <a:bodyPr/>
                    <a:lstStyle/>
                    <a:p>
                      <a:r>
                        <a:rPr lang="en-US" smtClean="0"/>
                        <a:t>Sí</a:t>
                      </a:r>
                      <a:endParaRPr lang="es-CL"/>
                    </a:p>
                  </a:txBody>
                  <a:tcPr/>
                </a:tc>
                <a:extLst>
                  <a:ext uri="{0D108BD9-81ED-4DB2-BD59-A6C34878D82A}">
                    <a16:rowId xmlns:a16="http://schemas.microsoft.com/office/drawing/2014/main" val="505791992"/>
                  </a:ext>
                </a:extLst>
              </a:tr>
              <a:tr h="370840">
                <a:tc>
                  <a:txBody>
                    <a:bodyPr/>
                    <a:lstStyle/>
                    <a:p>
                      <a:r>
                        <a:rPr lang="en-US" smtClean="0"/>
                        <a:t>Pablo</a:t>
                      </a:r>
                      <a:endParaRPr lang="es-CL"/>
                    </a:p>
                  </a:txBody>
                  <a:tcPr/>
                </a:tc>
                <a:tc>
                  <a:txBody>
                    <a:bodyPr/>
                    <a:lstStyle/>
                    <a:p>
                      <a:r>
                        <a:rPr lang="en-US" smtClean="0"/>
                        <a:t>5000</a:t>
                      </a:r>
                      <a:endParaRPr lang="es-CL"/>
                    </a:p>
                  </a:txBody>
                  <a:tcPr/>
                </a:tc>
                <a:tc>
                  <a:txBody>
                    <a:bodyPr/>
                    <a:lstStyle/>
                    <a:p>
                      <a:r>
                        <a:rPr lang="en-US" smtClean="0"/>
                        <a:t>Sí</a:t>
                      </a:r>
                      <a:endParaRPr lang="es-CL"/>
                    </a:p>
                  </a:txBody>
                  <a:tcPr/>
                </a:tc>
                <a:extLst>
                  <a:ext uri="{0D108BD9-81ED-4DB2-BD59-A6C34878D82A}">
                    <a16:rowId xmlns:a16="http://schemas.microsoft.com/office/drawing/2014/main" val="1787745192"/>
                  </a:ext>
                </a:extLst>
              </a:tr>
              <a:tr h="370840">
                <a:tc>
                  <a:txBody>
                    <a:bodyPr/>
                    <a:lstStyle/>
                    <a:p>
                      <a:r>
                        <a:rPr lang="en-US" smtClean="0"/>
                        <a:t>Andrea</a:t>
                      </a:r>
                      <a:endParaRPr lang="es-CL"/>
                    </a:p>
                  </a:txBody>
                  <a:tcPr/>
                </a:tc>
                <a:tc>
                  <a:txBody>
                    <a:bodyPr/>
                    <a:lstStyle/>
                    <a:p>
                      <a:r>
                        <a:rPr lang="en-US" smtClean="0"/>
                        <a:t>7000</a:t>
                      </a:r>
                      <a:endParaRPr lang="es-CL"/>
                    </a:p>
                  </a:txBody>
                  <a:tcPr/>
                </a:tc>
                <a:tc>
                  <a:txBody>
                    <a:bodyPr/>
                    <a:lstStyle/>
                    <a:p>
                      <a:r>
                        <a:rPr lang="en-US" smtClean="0"/>
                        <a:t>No</a:t>
                      </a:r>
                      <a:endParaRPr lang="es-CL"/>
                    </a:p>
                  </a:txBody>
                  <a:tcPr/>
                </a:tc>
                <a:extLst>
                  <a:ext uri="{0D108BD9-81ED-4DB2-BD59-A6C34878D82A}">
                    <a16:rowId xmlns:a16="http://schemas.microsoft.com/office/drawing/2014/main" val="1659157035"/>
                  </a:ext>
                </a:extLst>
              </a:tr>
            </a:tbl>
          </a:graphicData>
        </a:graphic>
      </p:graphicFrame>
    </p:spTree>
    <p:extLst>
      <p:ext uri="{BB962C8B-B14F-4D97-AF65-F5344CB8AC3E}">
        <p14:creationId xmlns:p14="http://schemas.microsoft.com/office/powerpoint/2010/main" val="878789032"/>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L" dirty="0">
                <a:solidFill>
                  <a:srgbClr val="4A66AC"/>
                </a:solidFill>
              </a:rPr>
              <a:t>Apéndice: evaluación de modelos de clasificación, curva ROC</a:t>
            </a:r>
            <a:endParaRPr lang="en-US" sz="2133" dirty="0"/>
          </a:p>
        </p:txBody>
      </p:sp>
      <p:sp>
        <p:nvSpPr>
          <p:cNvPr id="4" name="Content Placeholder 3"/>
          <p:cNvSpPr>
            <a:spLocks noGrp="1"/>
          </p:cNvSpPr>
          <p:nvPr>
            <p:ph idx="1"/>
          </p:nvPr>
        </p:nvSpPr>
        <p:spPr>
          <a:xfrm>
            <a:off x="335447" y="2238024"/>
            <a:ext cx="7406613" cy="3646657"/>
          </a:xfrm>
        </p:spPr>
        <p:txBody>
          <a:bodyPr>
            <a:normAutofit/>
          </a:bodyPr>
          <a:lstStyle/>
          <a:p>
            <a:pPr>
              <a:buFont typeface="Arial" panose="020B0604020202020204" pitchFamily="34" charset="0"/>
              <a:buChar char="•"/>
            </a:pPr>
            <a:r>
              <a:rPr lang="es-ES" sz="2400" dirty="0"/>
              <a:t>Permiten comparar visualmente distintos modelos de clasificación</a:t>
            </a:r>
            <a:r>
              <a:rPr lang="es-ES" sz="2400" dirty="0" smtClean="0"/>
              <a:t>.</a:t>
            </a:r>
          </a:p>
          <a:p>
            <a:pPr>
              <a:buFont typeface="Arial" panose="020B0604020202020204" pitchFamily="34" charset="0"/>
              <a:buChar char="•"/>
            </a:pPr>
            <a:r>
              <a:rPr lang="es-ES" sz="2400" dirty="0" smtClean="0"/>
              <a:t>El </a:t>
            </a:r>
            <a:r>
              <a:rPr lang="es-ES" sz="2400" dirty="0"/>
              <a:t>área que queda bajo la curva es una medida de la precisión del clasificador (</a:t>
            </a:r>
            <a:r>
              <a:rPr lang="es-ES" sz="2400" dirty="0" smtClean="0"/>
              <a:t>AUC)</a:t>
            </a:r>
          </a:p>
          <a:p>
            <a:pPr lvl="1">
              <a:buFont typeface="Arial" panose="020B0604020202020204" pitchFamily="34" charset="0"/>
              <a:buChar char="•"/>
            </a:pPr>
            <a:r>
              <a:rPr lang="es-ES" sz="2400" dirty="0" smtClean="0"/>
              <a:t>Más </a:t>
            </a:r>
            <a:r>
              <a:rPr lang="es-ES" sz="2400" dirty="0"/>
              <a:t>cerca de la diagonal (área = 0.5), menos preciso será el </a:t>
            </a:r>
            <a:r>
              <a:rPr lang="es-ES" sz="2400" dirty="0" smtClean="0"/>
              <a:t>modelo</a:t>
            </a:r>
          </a:p>
          <a:p>
            <a:pPr lvl="1">
              <a:buFont typeface="Arial" panose="020B0604020202020204" pitchFamily="34" charset="0"/>
              <a:buChar char="•"/>
            </a:pPr>
            <a:r>
              <a:rPr lang="es-ES" sz="2400" dirty="0" smtClean="0"/>
              <a:t>Por </a:t>
            </a:r>
            <a:r>
              <a:rPr lang="es-ES" sz="2400" dirty="0"/>
              <a:t>tanto, un modelo perfecto tendrá área = 1.</a:t>
            </a:r>
            <a:endParaRPr lang="en-US" sz="2400" dirty="0"/>
          </a:p>
        </p:txBody>
      </p:sp>
      <p:pic>
        <p:nvPicPr>
          <p:cNvPr id="30722" name="Picture 2" descr="Resultado de imagen para roc curv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42060" y="1856267"/>
            <a:ext cx="4132777" cy="40284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85930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s-CL" dirty="0">
                <a:solidFill>
                  <a:srgbClr val="4A66AC"/>
                </a:solidFill>
              </a:rPr>
              <a:t>Clasificación binaria: Curva ROC</a:t>
            </a:r>
            <a:endParaRPr lang="en-US" dirty="0">
              <a:solidFill>
                <a:srgbClr val="4A66AC"/>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53169" y="1841863"/>
            <a:ext cx="6062357" cy="3938451"/>
          </a:xfrm>
          <a:prstGeom prst="rect">
            <a:avLst/>
          </a:prstGeom>
        </p:spPr>
      </p:pic>
    </p:spTree>
    <p:extLst>
      <p:ext uri="{BB962C8B-B14F-4D97-AF65-F5344CB8AC3E}">
        <p14:creationId xmlns:p14="http://schemas.microsoft.com/office/powerpoint/2010/main" val="34371091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Ejemplo Rapid </a:t>
            </a:r>
            <a:r>
              <a:rPr lang="es-ES" dirty="0" err="1" smtClean="0"/>
              <a:t>Miner</a:t>
            </a:r>
            <a:endParaRPr lang="es-419" dirty="0"/>
          </a:p>
        </p:txBody>
      </p:sp>
    </p:spTree>
    <p:extLst>
      <p:ext uri="{BB962C8B-B14F-4D97-AF65-F5344CB8AC3E}">
        <p14:creationId xmlns:p14="http://schemas.microsoft.com/office/powerpoint/2010/main" val="192707562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1045041" y="1548380"/>
            <a:ext cx="10001250" cy="2838450"/>
          </a:xfrm>
          <a:prstGeom prst="rect">
            <a:avLst/>
          </a:prstGeom>
        </p:spPr>
      </p:pic>
    </p:spTree>
    <p:extLst>
      <p:ext uri="{BB962C8B-B14F-4D97-AF65-F5344CB8AC3E}">
        <p14:creationId xmlns:p14="http://schemas.microsoft.com/office/powerpoint/2010/main" val="249966593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1546451" y="900793"/>
            <a:ext cx="9382125" cy="4533900"/>
          </a:xfrm>
          <a:prstGeom prst="rect">
            <a:avLst/>
          </a:prstGeom>
        </p:spPr>
      </p:pic>
    </p:spTree>
    <p:extLst>
      <p:ext uri="{BB962C8B-B14F-4D97-AF65-F5344CB8AC3E}">
        <p14:creationId xmlns:p14="http://schemas.microsoft.com/office/powerpoint/2010/main" val="108966207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1468654" y="238587"/>
            <a:ext cx="8916318" cy="5418829"/>
          </a:xfrm>
          <a:prstGeom prst="rect">
            <a:avLst/>
          </a:prstGeom>
        </p:spPr>
      </p:pic>
    </p:spTree>
    <p:extLst>
      <p:ext uri="{BB962C8B-B14F-4D97-AF65-F5344CB8AC3E}">
        <p14:creationId xmlns:p14="http://schemas.microsoft.com/office/powerpoint/2010/main" val="50669454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87A488E-2828-4653-A819-B98DE4AFA06E}"/>
              </a:ext>
            </a:extLst>
          </p:cNvPr>
          <p:cNvSpPr>
            <a:spLocks noGrp="1"/>
          </p:cNvSpPr>
          <p:nvPr>
            <p:ph type="ctrTitle"/>
          </p:nvPr>
        </p:nvSpPr>
        <p:spPr/>
        <p:txBody>
          <a:bodyPr>
            <a:normAutofit/>
          </a:bodyPr>
          <a:lstStyle/>
          <a:p>
            <a:r>
              <a:rPr lang="en-US" dirty="0" smtClean="0"/>
              <a:t>Clustering</a:t>
            </a:r>
            <a:endParaRPr lang="es-PA" dirty="0"/>
          </a:p>
        </p:txBody>
      </p:sp>
      <p:sp>
        <p:nvSpPr>
          <p:cNvPr id="3" name="Marcador de contenido 2">
            <a:extLst>
              <a:ext uri="{FF2B5EF4-FFF2-40B4-BE49-F238E27FC236}">
                <a16:creationId xmlns:a16="http://schemas.microsoft.com/office/drawing/2014/main" id="{088AA179-7D07-4B54-AE30-E79DC3318530}"/>
              </a:ext>
            </a:extLst>
          </p:cNvPr>
          <p:cNvSpPr>
            <a:spLocks noGrp="1"/>
          </p:cNvSpPr>
          <p:nvPr>
            <p:ph idx="1"/>
          </p:nvPr>
        </p:nvSpPr>
        <p:spPr>
          <a:xfrm>
            <a:off x="1523999" y="4539343"/>
            <a:ext cx="9144000" cy="1533518"/>
          </a:xfrm>
        </p:spPr>
        <p:txBody>
          <a:bodyPr/>
          <a:lstStyle/>
          <a:p>
            <a:r>
              <a:rPr lang="es-PA" dirty="0" smtClean="0"/>
              <a:t>¿Qué información nos da la data?</a:t>
            </a:r>
            <a:endParaRPr lang="es-PA" dirty="0"/>
          </a:p>
        </p:txBody>
      </p:sp>
    </p:spTree>
    <p:extLst>
      <p:ext uri="{BB962C8B-B14F-4D97-AF65-F5344CB8AC3E}">
        <p14:creationId xmlns:p14="http://schemas.microsoft.com/office/powerpoint/2010/main" val="243162451"/>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a:spLocks noGrp="1"/>
          </p:cNvSpPr>
          <p:nvPr>
            <p:ph type="title"/>
          </p:nvPr>
        </p:nvSpPr>
        <p:spPr>
          <a:xfrm>
            <a:off x="1097280" y="286603"/>
            <a:ext cx="7262949" cy="1450757"/>
          </a:xfrm>
        </p:spPr>
        <p:txBody>
          <a:bodyPr>
            <a:normAutofit/>
          </a:bodyPr>
          <a:lstStyle/>
          <a:p>
            <a:r>
              <a:rPr lang="es-CL" dirty="0">
                <a:solidFill>
                  <a:srgbClr val="4A66AC"/>
                </a:solidFill>
              </a:rPr>
              <a:t>Aprendizaje no supervisado</a:t>
            </a:r>
            <a:endParaRPr lang="en-US" dirty="0">
              <a:solidFill>
                <a:srgbClr val="4A66AC"/>
              </a:solidFill>
            </a:endParaRPr>
          </a:p>
        </p:txBody>
      </p:sp>
      <p:sp>
        <p:nvSpPr>
          <p:cNvPr id="4" name="Content Placeholder 3"/>
          <p:cNvSpPr>
            <a:spLocks noGrp="1"/>
          </p:cNvSpPr>
          <p:nvPr>
            <p:ph idx="1"/>
          </p:nvPr>
        </p:nvSpPr>
        <p:spPr>
          <a:xfrm>
            <a:off x="1097280" y="2015437"/>
            <a:ext cx="6060699" cy="3717167"/>
          </a:xfrm>
        </p:spPr>
        <p:txBody>
          <a:bodyPr>
            <a:normAutofit/>
          </a:bodyPr>
          <a:lstStyle/>
          <a:p>
            <a:pPr marL="800100" lvl="1" indent="-342900" defTabSz="457200">
              <a:buClr>
                <a:srgbClr val="4A66AC"/>
              </a:buClr>
              <a:buSzPct val="85000"/>
              <a:buFont typeface="Arial" panose="020B0604020202020204" pitchFamily="34" charset="0"/>
              <a:buChar char="•"/>
            </a:pPr>
            <a:r>
              <a:rPr lang="es-ES" sz="2400" dirty="0">
                <a:solidFill>
                  <a:schemeClr val="tx1"/>
                </a:solidFill>
              </a:rPr>
              <a:t>Data no supervisada no contiene etiquetas y no existe una variable </a:t>
            </a:r>
            <a:r>
              <a:rPr lang="en-US" sz="2400" dirty="0" err="1">
                <a:solidFill>
                  <a:schemeClr val="tx1"/>
                </a:solidFill>
              </a:rPr>
              <a:t>respuesta</a:t>
            </a:r>
            <a:r>
              <a:rPr lang="en-US" sz="2400" dirty="0">
                <a:solidFill>
                  <a:schemeClr val="tx1"/>
                </a:solidFill>
              </a:rPr>
              <a:t>.</a:t>
            </a:r>
          </a:p>
          <a:p>
            <a:pPr marL="800100" lvl="1" indent="-342900" defTabSz="457200">
              <a:buClr>
                <a:srgbClr val="4A66AC"/>
              </a:buClr>
              <a:buSzPct val="85000"/>
              <a:buFont typeface="Arial" panose="020B0604020202020204" pitchFamily="34" charset="0"/>
              <a:buChar char="•"/>
            </a:pPr>
            <a:r>
              <a:rPr lang="es-ES" sz="2400" dirty="0">
                <a:solidFill>
                  <a:schemeClr val="tx1"/>
                </a:solidFill>
              </a:rPr>
              <a:t>Existe </a:t>
            </a:r>
            <a:r>
              <a:rPr lang="es-ES" sz="2400" dirty="0" err="1">
                <a:solidFill>
                  <a:schemeClr val="tx1"/>
                </a:solidFill>
              </a:rPr>
              <a:t>interes</a:t>
            </a:r>
            <a:r>
              <a:rPr lang="es-ES" sz="2400" dirty="0">
                <a:solidFill>
                  <a:schemeClr val="tx1"/>
                </a:solidFill>
              </a:rPr>
              <a:t> en encontrar una estructura escondida (que nunca es </a:t>
            </a:r>
            <a:r>
              <a:rPr lang="en-US" sz="2400" dirty="0" err="1">
                <a:solidFill>
                  <a:schemeClr val="tx1"/>
                </a:solidFill>
              </a:rPr>
              <a:t>completamente</a:t>
            </a:r>
            <a:r>
              <a:rPr lang="en-US" sz="2400" dirty="0">
                <a:solidFill>
                  <a:schemeClr val="tx1"/>
                </a:solidFill>
              </a:rPr>
              <a:t> </a:t>
            </a:r>
            <a:r>
              <a:rPr lang="en-US" sz="2400" dirty="0" err="1">
                <a:solidFill>
                  <a:schemeClr val="tx1"/>
                </a:solidFill>
              </a:rPr>
              <a:t>observada</a:t>
            </a:r>
            <a:r>
              <a:rPr lang="en-US" sz="2400" dirty="0">
                <a:solidFill>
                  <a:schemeClr val="tx1"/>
                </a:solidFill>
              </a:rPr>
              <a:t>).</a:t>
            </a:r>
          </a:p>
          <a:p>
            <a:pPr marL="800100" lvl="1" indent="-342900" defTabSz="457200">
              <a:buClr>
                <a:srgbClr val="4A66AC"/>
              </a:buClr>
              <a:buSzPct val="85000"/>
              <a:buFont typeface="Arial" panose="020B0604020202020204" pitchFamily="34" charset="0"/>
              <a:buChar char="•"/>
            </a:pPr>
            <a:r>
              <a:rPr lang="en-US" sz="2400" dirty="0" err="1">
                <a:solidFill>
                  <a:schemeClr val="tx1"/>
                </a:solidFill>
              </a:rPr>
              <a:t>Validacion</a:t>
            </a:r>
            <a:r>
              <a:rPr lang="en-US" sz="2400" dirty="0">
                <a:solidFill>
                  <a:schemeClr val="tx1"/>
                </a:solidFill>
              </a:rPr>
              <a:t> de </a:t>
            </a:r>
            <a:r>
              <a:rPr lang="en-US" sz="2400" dirty="0" err="1">
                <a:solidFill>
                  <a:schemeClr val="tx1"/>
                </a:solidFill>
              </a:rPr>
              <a:t>resultados</a:t>
            </a:r>
            <a:r>
              <a:rPr lang="en-US" sz="2400" dirty="0">
                <a:solidFill>
                  <a:schemeClr val="tx1"/>
                </a:solidFill>
              </a:rPr>
              <a:t> </a:t>
            </a:r>
            <a:r>
              <a:rPr lang="en-US" sz="2400" dirty="0" err="1">
                <a:solidFill>
                  <a:schemeClr val="tx1"/>
                </a:solidFill>
              </a:rPr>
              <a:t>compleja</a:t>
            </a:r>
            <a:r>
              <a:rPr lang="en-US" sz="2400" dirty="0">
                <a:solidFill>
                  <a:schemeClr val="tx1"/>
                </a:solidFill>
              </a:rPr>
              <a:t>.</a:t>
            </a:r>
          </a:p>
        </p:txBody>
      </p:sp>
      <p:pic>
        <p:nvPicPr>
          <p:cNvPr id="12292" name="Picture 4" descr="Resultado de imagen para cluster algorithm icon ic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37022" y="2015437"/>
            <a:ext cx="2857500" cy="28575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59165" y="3903804"/>
            <a:ext cx="1828800" cy="1828800"/>
          </a:xfrm>
          <a:prstGeom prst="rect">
            <a:avLst/>
          </a:prstGeom>
        </p:spPr>
      </p:pic>
    </p:spTree>
    <p:extLst>
      <p:ext uri="{BB962C8B-B14F-4D97-AF65-F5344CB8AC3E}">
        <p14:creationId xmlns:p14="http://schemas.microsoft.com/office/powerpoint/2010/main" val="1104923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a:spLocks noGrp="1"/>
          </p:cNvSpPr>
          <p:nvPr>
            <p:ph type="title"/>
          </p:nvPr>
        </p:nvSpPr>
        <p:spPr/>
        <p:txBody>
          <a:bodyPr>
            <a:normAutofit/>
          </a:bodyPr>
          <a:lstStyle/>
          <a:p>
            <a:r>
              <a:rPr lang="es-CL" dirty="0">
                <a:solidFill>
                  <a:srgbClr val="4A66AC"/>
                </a:solidFill>
              </a:rPr>
              <a:t>Aprendizaje no supervisado</a:t>
            </a:r>
            <a:endParaRPr lang="en-US" dirty="0">
              <a:solidFill>
                <a:srgbClr val="4A66AC"/>
              </a:solidFill>
            </a:endParaRPr>
          </a:p>
        </p:txBody>
      </p:sp>
      <p:pic>
        <p:nvPicPr>
          <p:cNvPr id="12292" name="Picture 4" descr="Resultado de imagen para cluster algorithm icon ic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36823" y="3897441"/>
            <a:ext cx="2243069" cy="2243069"/>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p:cNvSpPr>
            <a:spLocks noGrp="1"/>
          </p:cNvSpPr>
          <p:nvPr>
            <p:ph idx="1"/>
          </p:nvPr>
        </p:nvSpPr>
        <p:spPr>
          <a:xfrm>
            <a:off x="334179" y="1737360"/>
            <a:ext cx="4718315" cy="1830859"/>
          </a:xfrm>
        </p:spPr>
        <p:txBody>
          <a:bodyPr>
            <a:normAutofit lnSpcReduction="10000"/>
          </a:bodyPr>
          <a:lstStyle/>
          <a:p>
            <a:pPr marL="457200" lvl="1" indent="0" defTabSz="457200">
              <a:buClr>
                <a:srgbClr val="4A66AC"/>
              </a:buClr>
              <a:buSzPct val="85000"/>
              <a:buNone/>
            </a:pPr>
            <a:r>
              <a:rPr lang="es-CL" sz="2400" dirty="0">
                <a:solidFill>
                  <a:schemeClr val="tx1"/>
                </a:solidFill>
              </a:rPr>
              <a:t>Algunas tareas usuales</a:t>
            </a:r>
          </a:p>
          <a:p>
            <a:pPr marL="800100" lvl="1" indent="-342900" defTabSz="457200">
              <a:buClr>
                <a:srgbClr val="4A66AC"/>
              </a:buClr>
              <a:buSzPct val="85000"/>
              <a:buFont typeface="Arial" panose="020B0604020202020204" pitchFamily="34" charset="0"/>
              <a:buChar char="•"/>
            </a:pPr>
            <a:r>
              <a:rPr lang="es-CL" sz="2400" dirty="0">
                <a:solidFill>
                  <a:schemeClr val="tx1"/>
                </a:solidFill>
              </a:rPr>
              <a:t>Generación de </a:t>
            </a:r>
            <a:r>
              <a:rPr lang="es-CL" sz="2400" dirty="0" err="1">
                <a:solidFill>
                  <a:schemeClr val="tx1"/>
                </a:solidFill>
              </a:rPr>
              <a:t>Clústers</a:t>
            </a:r>
            <a:endParaRPr lang="es-CL" sz="2400" dirty="0">
              <a:solidFill>
                <a:schemeClr val="tx1"/>
              </a:solidFill>
            </a:endParaRPr>
          </a:p>
          <a:p>
            <a:pPr marL="800100" lvl="1" indent="-342900" defTabSz="457200">
              <a:buClr>
                <a:srgbClr val="4A66AC"/>
              </a:buClr>
              <a:buSzPct val="85000"/>
              <a:buFont typeface="Arial" panose="020B0604020202020204" pitchFamily="34" charset="0"/>
              <a:buChar char="•"/>
            </a:pPr>
            <a:r>
              <a:rPr lang="es-CL" sz="2400" dirty="0">
                <a:solidFill>
                  <a:schemeClr val="tx1"/>
                </a:solidFill>
              </a:rPr>
              <a:t>Reglas de asociación.</a:t>
            </a:r>
          </a:p>
          <a:p>
            <a:pPr marL="800100" lvl="1" indent="-342900" defTabSz="457200">
              <a:buClr>
                <a:srgbClr val="4A66AC"/>
              </a:buClr>
              <a:buSzPct val="85000"/>
              <a:buFont typeface="Arial" panose="020B0604020202020204" pitchFamily="34" charset="0"/>
              <a:buChar char="•"/>
            </a:pPr>
            <a:r>
              <a:rPr lang="es-CL" sz="2400" dirty="0">
                <a:solidFill>
                  <a:schemeClr val="tx1"/>
                </a:solidFill>
              </a:rPr>
              <a:t>Reducción de </a:t>
            </a:r>
            <a:r>
              <a:rPr lang="es-CL" sz="2400" dirty="0" err="1">
                <a:solidFill>
                  <a:schemeClr val="tx1"/>
                </a:solidFill>
              </a:rPr>
              <a:t>dimensionalidad</a:t>
            </a:r>
            <a:endParaRPr lang="en-US" sz="2400" dirty="0">
              <a:solidFill>
                <a:schemeClr val="tx1"/>
              </a:solidFill>
            </a:endParaRPr>
          </a:p>
        </p:txBody>
      </p:sp>
      <p:pic>
        <p:nvPicPr>
          <p:cNvPr id="5" name="Picture 4"/>
          <p:cNvPicPr>
            <a:picLocks noChangeAspect="1"/>
          </p:cNvPicPr>
          <p:nvPr/>
        </p:nvPicPr>
        <p:blipFill>
          <a:blip r:embed="rId3"/>
          <a:stretch>
            <a:fillRect/>
          </a:stretch>
        </p:blipFill>
        <p:spPr>
          <a:xfrm>
            <a:off x="730110" y="3897441"/>
            <a:ext cx="2566481" cy="2119685"/>
          </a:xfrm>
          <a:prstGeom prst="rect">
            <a:avLst/>
          </a:prstGeom>
        </p:spPr>
      </p:pic>
      <p:pic>
        <p:nvPicPr>
          <p:cNvPr id="13316" name="Picture 4" descr="Resultado de imagen para baby wipe and bee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65581" y="2452345"/>
            <a:ext cx="2055563" cy="3117412"/>
          </a:xfrm>
          <a:prstGeom prst="rect">
            <a:avLst/>
          </a:prstGeom>
          <a:noFill/>
          <a:extLst>
            <a:ext uri="{909E8E84-426E-40DD-AFC4-6F175D3DCCD1}">
              <a14:hiddenFill xmlns:a14="http://schemas.microsoft.com/office/drawing/2010/main">
                <a:solidFill>
                  <a:srgbClr val="FFFFFF"/>
                </a:solidFill>
              </a14:hiddenFill>
            </a:ext>
          </a:extLst>
        </p:spPr>
      </p:pic>
      <p:pic>
        <p:nvPicPr>
          <p:cNvPr id="14338" name="Picture 2" descr="Resultado de imagen para pca ic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36640" y="2452345"/>
            <a:ext cx="3328377" cy="2222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6209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Effect transition="in" filter="fade">
                                      <p:cBhvr>
                                        <p:cTn id="7" dur="500"/>
                                        <p:tgtEl>
                                          <p:spTgt spid="2">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10" presetClass="entr" presetSubtype="0" fill="hold" nodeType="withEffect">
                                  <p:stCondLst>
                                    <p:cond delay="0"/>
                                  </p:stCondLst>
                                  <p:childTnLst>
                                    <p:set>
                                      <p:cBhvr>
                                        <p:cTn id="14" dur="1" fill="hold">
                                          <p:stCondLst>
                                            <p:cond delay="0"/>
                                          </p:stCondLst>
                                        </p:cTn>
                                        <p:tgtEl>
                                          <p:spTgt spid="12292"/>
                                        </p:tgtEl>
                                        <p:attrNameLst>
                                          <p:attrName>style.visibility</p:attrName>
                                        </p:attrNameLst>
                                      </p:cBhvr>
                                      <p:to>
                                        <p:strVal val="visible"/>
                                      </p:to>
                                    </p:set>
                                    <p:animEffect transition="in" filter="fade">
                                      <p:cBhvr>
                                        <p:cTn id="15" dur="500"/>
                                        <p:tgtEl>
                                          <p:spTgt spid="1229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
                                            <p:txEl>
                                              <p:pRg st="2" end="2"/>
                                            </p:txEl>
                                          </p:spTgt>
                                        </p:tgtEl>
                                        <p:attrNameLst>
                                          <p:attrName>style.visibility</p:attrName>
                                        </p:attrNameLst>
                                      </p:cBhvr>
                                      <p:to>
                                        <p:strVal val="visible"/>
                                      </p:to>
                                    </p:set>
                                    <p:animEffect transition="in" filter="fade">
                                      <p:cBhvr>
                                        <p:cTn id="20" dur="500"/>
                                        <p:tgtEl>
                                          <p:spTgt spid="2">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3316"/>
                                        </p:tgtEl>
                                        <p:attrNameLst>
                                          <p:attrName>style.visibility</p:attrName>
                                        </p:attrNameLst>
                                      </p:cBhvr>
                                      <p:to>
                                        <p:strVal val="visible"/>
                                      </p:to>
                                    </p:set>
                                    <p:animEffect transition="in" filter="fade">
                                      <p:cBhvr>
                                        <p:cTn id="25" dur="500"/>
                                        <p:tgtEl>
                                          <p:spTgt spid="133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2">
                                            <p:txEl>
                                              <p:pRg st="3" end="3"/>
                                            </p:txEl>
                                          </p:spTgt>
                                        </p:tgtEl>
                                        <p:attrNameLst>
                                          <p:attrName>style.visibility</p:attrName>
                                        </p:attrNameLst>
                                      </p:cBhvr>
                                      <p:to>
                                        <p:strVal val="visible"/>
                                      </p:to>
                                    </p:set>
                                    <p:animEffect transition="in" filter="fade">
                                      <p:cBhvr>
                                        <p:cTn id="30" dur="500"/>
                                        <p:tgtEl>
                                          <p:spTgt spid="2">
                                            <p:txEl>
                                              <p:pRg st="3" end="3"/>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4338"/>
                                        </p:tgtEl>
                                        <p:attrNameLst>
                                          <p:attrName>style.visibility</p:attrName>
                                        </p:attrNameLst>
                                      </p:cBhvr>
                                      <p:to>
                                        <p:strVal val="visible"/>
                                      </p:to>
                                    </p:set>
                                    <p:animEffect transition="in" filter="fade">
                                      <p:cBhvr>
                                        <p:cTn id="35" dur="500"/>
                                        <p:tgtEl>
                                          <p:spTgt spid="143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4"/>
          <p:cNvSpPr>
            <a:spLocks noGrp="1" noChangeArrowheads="1"/>
          </p:cNvSpPr>
          <p:nvPr>
            <p:ph type="title"/>
          </p:nvPr>
        </p:nvSpPr>
        <p:spPr/>
        <p:txBody>
          <a:bodyPr/>
          <a:lstStyle/>
          <a:p>
            <a:r>
              <a:rPr lang="es-CL" dirty="0" smtClean="0">
                <a:solidFill>
                  <a:srgbClr val="4A66AC"/>
                </a:solidFill>
              </a:rPr>
              <a:t>k-</a:t>
            </a:r>
            <a:r>
              <a:rPr lang="es-CL" dirty="0" err="1" smtClean="0">
                <a:solidFill>
                  <a:srgbClr val="4A66AC"/>
                </a:solidFill>
              </a:rPr>
              <a:t>means</a:t>
            </a:r>
            <a:endParaRPr lang="en-GB" dirty="0" smtClean="0"/>
          </a:p>
        </p:txBody>
      </p:sp>
      <p:pic>
        <p:nvPicPr>
          <p:cNvPr id="11" name="Content Placeholder 3"/>
          <p:cNvPicPr>
            <a:picLocks noGrp="1" noChangeAspect="1"/>
          </p:cNvPicPr>
          <p:nvPr>
            <p:ph idx="1"/>
          </p:nvPr>
        </p:nvPicPr>
        <p:blipFill>
          <a:blip r:embed="rId3"/>
          <a:stretch>
            <a:fillRect/>
          </a:stretch>
        </p:blipFill>
        <p:spPr>
          <a:xfrm>
            <a:off x="8317646" y="1073714"/>
            <a:ext cx="3654655" cy="5185659"/>
          </a:xfrm>
          <a:prstGeom prst="rect">
            <a:avLst/>
          </a:prstGeom>
        </p:spPr>
      </p:pic>
      <p:sp>
        <p:nvSpPr>
          <p:cNvPr id="12" name="TextBox 11"/>
          <p:cNvSpPr txBox="1"/>
          <p:nvPr/>
        </p:nvSpPr>
        <p:spPr>
          <a:xfrm>
            <a:off x="536863" y="1786747"/>
            <a:ext cx="8019121" cy="830997"/>
          </a:xfrm>
          <a:prstGeom prst="rect">
            <a:avLst/>
          </a:prstGeom>
          <a:noFill/>
        </p:spPr>
        <p:txBody>
          <a:bodyPr wrap="square" rtlCol="0">
            <a:spAutoFit/>
          </a:bodyPr>
          <a:lstStyle/>
          <a:p>
            <a:r>
              <a:rPr lang="es-CL" sz="2400" b="1" dirty="0"/>
              <a:t>Objetivo</a:t>
            </a:r>
            <a:r>
              <a:rPr lang="es-CL" sz="2400" dirty="0"/>
              <a:t>: dado un conjunto  de datos </a:t>
            </a:r>
            <a:r>
              <a:rPr lang="es-CL" sz="2400" dirty="0">
                <a:solidFill>
                  <a:srgbClr val="FF0000"/>
                </a:solidFill>
              </a:rPr>
              <a:t>numéricos</a:t>
            </a:r>
            <a:r>
              <a:rPr lang="es-CL" sz="2400" dirty="0"/>
              <a:t> (multidimensional), se quiere identificar grupos en la data.</a:t>
            </a:r>
          </a:p>
        </p:txBody>
      </p:sp>
      <p:pic>
        <p:nvPicPr>
          <p:cNvPr id="13" name="Picture 12"/>
          <p:cNvPicPr>
            <a:picLocks noChangeAspect="1"/>
          </p:cNvPicPr>
          <p:nvPr/>
        </p:nvPicPr>
        <p:blipFill>
          <a:blip r:embed="rId4"/>
          <a:stretch>
            <a:fillRect/>
          </a:stretch>
        </p:blipFill>
        <p:spPr>
          <a:xfrm>
            <a:off x="8349820" y="1061368"/>
            <a:ext cx="3691695" cy="5198005"/>
          </a:xfrm>
          <a:prstGeom prst="rect">
            <a:avLst/>
          </a:prstGeom>
        </p:spPr>
      </p:pic>
      <p:sp>
        <p:nvSpPr>
          <p:cNvPr id="14" name="TextBox 13"/>
          <p:cNvSpPr txBox="1"/>
          <p:nvPr/>
        </p:nvSpPr>
        <p:spPr>
          <a:xfrm>
            <a:off x="770043" y="3011783"/>
            <a:ext cx="7131543" cy="3416320"/>
          </a:xfrm>
          <a:prstGeom prst="rect">
            <a:avLst/>
          </a:prstGeom>
          <a:noFill/>
        </p:spPr>
        <p:txBody>
          <a:bodyPr wrap="square" rtlCol="0">
            <a:spAutoFit/>
          </a:bodyPr>
          <a:lstStyle/>
          <a:p>
            <a:pPr marL="114300" indent="-457200">
              <a:buClr>
                <a:srgbClr val="4A66AC"/>
              </a:buClr>
              <a:buFont typeface="+mj-lt"/>
              <a:buAutoNum type="arabicPeriod"/>
            </a:pPr>
            <a:r>
              <a:rPr lang="es-CL" sz="2400" dirty="0"/>
              <a:t>Idea del algoritmo :</a:t>
            </a:r>
          </a:p>
          <a:p>
            <a:pPr marL="571489" indent="-457200">
              <a:buClr>
                <a:srgbClr val="4A66AC"/>
              </a:buClr>
              <a:buFont typeface="+mj-lt"/>
              <a:buAutoNum type="arabicPeriod"/>
            </a:pPr>
            <a:r>
              <a:rPr lang="es-CL" sz="2400" dirty="0"/>
              <a:t>Suponer (por ejemplo), K=3 grupos y asignar aleatoriamente las </a:t>
            </a:r>
            <a:r>
              <a:rPr lang="es-CL" sz="2400" dirty="0" err="1"/>
              <a:t>obs</a:t>
            </a:r>
            <a:r>
              <a:rPr lang="es-CL" sz="2400" dirty="0"/>
              <a:t>. a ellos.</a:t>
            </a:r>
          </a:p>
          <a:p>
            <a:pPr marL="571489" indent="-457200">
              <a:buClr>
                <a:srgbClr val="4A66AC"/>
              </a:buClr>
              <a:buFont typeface="+mj-lt"/>
              <a:buAutoNum type="arabicPeriod"/>
            </a:pPr>
            <a:r>
              <a:rPr lang="es-CL" sz="2400" dirty="0"/>
              <a:t>Definir los </a:t>
            </a:r>
            <a:r>
              <a:rPr lang="es-CL" sz="2400" dirty="0" err="1"/>
              <a:t>centroides</a:t>
            </a:r>
            <a:r>
              <a:rPr lang="es-CL" sz="2400" dirty="0"/>
              <a:t>.</a:t>
            </a:r>
          </a:p>
          <a:p>
            <a:pPr marL="571489" indent="-457200">
              <a:buClr>
                <a:srgbClr val="4A66AC"/>
              </a:buClr>
              <a:buFont typeface="+mj-lt"/>
              <a:buAutoNum type="arabicPeriod"/>
            </a:pPr>
            <a:r>
              <a:rPr lang="es-CL" sz="2400" dirty="0"/>
              <a:t>Reasignar la data a al </a:t>
            </a:r>
            <a:r>
              <a:rPr lang="es-CL" sz="2400" dirty="0" err="1"/>
              <a:t>centroide</a:t>
            </a:r>
            <a:r>
              <a:rPr lang="es-CL" sz="2400" dirty="0"/>
              <a:t> más cercano.</a:t>
            </a:r>
          </a:p>
          <a:p>
            <a:pPr marL="571489" indent="-457200">
              <a:buClr>
                <a:srgbClr val="4A66AC"/>
              </a:buClr>
              <a:buFont typeface="+mj-lt"/>
              <a:buAutoNum type="arabicPeriod"/>
            </a:pPr>
            <a:r>
              <a:rPr lang="es-CL" sz="2400" dirty="0"/>
              <a:t>Redefinir </a:t>
            </a:r>
            <a:r>
              <a:rPr lang="es-CL" sz="2400" dirty="0" err="1"/>
              <a:t>centroides</a:t>
            </a:r>
            <a:endParaRPr lang="es-CL" sz="2400" dirty="0"/>
          </a:p>
          <a:p>
            <a:pPr marL="571489" indent="-457200">
              <a:buClr>
                <a:srgbClr val="4A66AC"/>
              </a:buClr>
              <a:buFont typeface="+mj-lt"/>
              <a:buAutoNum type="arabicPeriod"/>
            </a:pPr>
            <a:r>
              <a:rPr lang="es-CL" sz="2400" dirty="0"/>
              <a:t>Repetir proceso hasta que no haya cambio en la asignación</a:t>
            </a:r>
          </a:p>
          <a:p>
            <a:endParaRPr lang="en-US" sz="2400" dirty="0"/>
          </a:p>
        </p:txBody>
      </p:sp>
      <p:pic>
        <p:nvPicPr>
          <p:cNvPr id="15" name="Picture 14"/>
          <p:cNvPicPr>
            <a:picLocks noChangeAspect="1"/>
          </p:cNvPicPr>
          <p:nvPr/>
        </p:nvPicPr>
        <p:blipFill>
          <a:blip r:embed="rId5"/>
          <a:stretch>
            <a:fillRect/>
          </a:stretch>
        </p:blipFill>
        <p:spPr>
          <a:xfrm>
            <a:off x="8373104" y="1011981"/>
            <a:ext cx="3679348" cy="5247392"/>
          </a:xfrm>
          <a:prstGeom prst="rect">
            <a:avLst/>
          </a:prstGeom>
        </p:spPr>
      </p:pic>
      <p:pic>
        <p:nvPicPr>
          <p:cNvPr id="16" name="Picture 15"/>
          <p:cNvPicPr>
            <a:picLocks noChangeAspect="1"/>
          </p:cNvPicPr>
          <p:nvPr/>
        </p:nvPicPr>
        <p:blipFill>
          <a:blip r:embed="rId6"/>
          <a:stretch>
            <a:fillRect/>
          </a:stretch>
        </p:blipFill>
        <p:spPr>
          <a:xfrm>
            <a:off x="8396756" y="1061721"/>
            <a:ext cx="3654655" cy="5210352"/>
          </a:xfrm>
          <a:prstGeom prst="rect">
            <a:avLst/>
          </a:prstGeom>
        </p:spPr>
      </p:pic>
      <p:pic>
        <p:nvPicPr>
          <p:cNvPr id="17" name="Picture 16"/>
          <p:cNvPicPr>
            <a:picLocks noChangeAspect="1"/>
          </p:cNvPicPr>
          <p:nvPr/>
        </p:nvPicPr>
        <p:blipFill>
          <a:blip r:embed="rId7"/>
          <a:stretch>
            <a:fillRect/>
          </a:stretch>
        </p:blipFill>
        <p:spPr>
          <a:xfrm>
            <a:off x="8426387" y="1092765"/>
            <a:ext cx="3667001" cy="5185659"/>
          </a:xfrm>
          <a:prstGeom prst="rect">
            <a:avLst/>
          </a:prstGeom>
        </p:spPr>
      </p:pic>
      <p:pic>
        <p:nvPicPr>
          <p:cNvPr id="18" name="Picture 17"/>
          <p:cNvPicPr>
            <a:picLocks noChangeAspect="1"/>
          </p:cNvPicPr>
          <p:nvPr/>
        </p:nvPicPr>
        <p:blipFill>
          <a:blip r:embed="rId8"/>
          <a:stretch>
            <a:fillRect/>
          </a:stretch>
        </p:blipFill>
        <p:spPr>
          <a:xfrm>
            <a:off x="8373104" y="1099469"/>
            <a:ext cx="3667001" cy="5198005"/>
          </a:xfrm>
          <a:prstGeom prst="rect">
            <a:avLst/>
          </a:prstGeom>
        </p:spPr>
      </p:pic>
    </p:spTree>
    <p:extLst>
      <p:ext uri="{BB962C8B-B14F-4D97-AF65-F5344CB8AC3E}">
        <p14:creationId xmlns:p14="http://schemas.microsoft.com/office/powerpoint/2010/main" val="288294069"/>
      </p:ext>
    </p:extLst>
  </p:cSld>
  <p:clrMapOvr>
    <a:masterClrMapping/>
  </p:clrMapOvr>
  <p:transition>
    <p:spli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4">
                                            <p:txEl>
                                              <p:pRg st="0" end="0"/>
                                            </p:txEl>
                                          </p:spTgt>
                                        </p:tgtEl>
                                        <p:attrNameLst>
                                          <p:attrName>style.visibility</p:attrName>
                                        </p:attrNameLst>
                                      </p:cBhvr>
                                      <p:to>
                                        <p:strVal val="visible"/>
                                      </p:to>
                                    </p:set>
                                    <p:animEffect transition="in" filter="fade">
                                      <p:cBhvr>
                                        <p:cTn id="31" dur="500"/>
                                        <p:tgtEl>
                                          <p:spTgt spid="14">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4">
                                            <p:txEl>
                                              <p:pRg st="1" end="1"/>
                                            </p:txEl>
                                          </p:spTgt>
                                        </p:tgtEl>
                                        <p:attrNameLst>
                                          <p:attrName>style.visibility</p:attrName>
                                        </p:attrNameLst>
                                      </p:cBhvr>
                                      <p:to>
                                        <p:strVal val="visible"/>
                                      </p:to>
                                    </p:set>
                                    <p:animEffect transition="in" filter="fade">
                                      <p:cBhvr>
                                        <p:cTn id="36" dur="500"/>
                                        <p:tgtEl>
                                          <p:spTgt spid="14">
                                            <p:txEl>
                                              <p:pRg st="1" end="1"/>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14">
                                            <p:txEl>
                                              <p:pRg st="2" end="2"/>
                                            </p:txEl>
                                          </p:spTgt>
                                        </p:tgtEl>
                                        <p:attrNameLst>
                                          <p:attrName>style.visibility</p:attrName>
                                        </p:attrNameLst>
                                      </p:cBhvr>
                                      <p:to>
                                        <p:strVal val="visible"/>
                                      </p:to>
                                    </p:set>
                                    <p:animEffect transition="in" filter="fade">
                                      <p:cBhvr>
                                        <p:cTn id="41" dur="500"/>
                                        <p:tgtEl>
                                          <p:spTgt spid="14">
                                            <p:txEl>
                                              <p:pRg st="2" end="2"/>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14">
                                            <p:txEl>
                                              <p:pRg st="3" end="3"/>
                                            </p:txEl>
                                          </p:spTgt>
                                        </p:tgtEl>
                                        <p:attrNameLst>
                                          <p:attrName>style.visibility</p:attrName>
                                        </p:attrNameLst>
                                      </p:cBhvr>
                                      <p:to>
                                        <p:strVal val="visible"/>
                                      </p:to>
                                    </p:set>
                                    <p:animEffect transition="in" filter="fade">
                                      <p:cBhvr>
                                        <p:cTn id="46" dur="500"/>
                                        <p:tgtEl>
                                          <p:spTgt spid="14">
                                            <p:txEl>
                                              <p:pRg st="3" end="3"/>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14">
                                            <p:txEl>
                                              <p:pRg st="4" end="4"/>
                                            </p:txEl>
                                          </p:spTgt>
                                        </p:tgtEl>
                                        <p:attrNameLst>
                                          <p:attrName>style.visibility</p:attrName>
                                        </p:attrNameLst>
                                      </p:cBhvr>
                                      <p:to>
                                        <p:strVal val="visible"/>
                                      </p:to>
                                    </p:set>
                                    <p:animEffect transition="in" filter="fade">
                                      <p:cBhvr>
                                        <p:cTn id="51" dur="500"/>
                                        <p:tgtEl>
                                          <p:spTgt spid="14">
                                            <p:txEl>
                                              <p:pRg st="4" end="4"/>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14">
                                            <p:txEl>
                                              <p:pRg st="5" end="5"/>
                                            </p:txEl>
                                          </p:spTgt>
                                        </p:tgtEl>
                                        <p:attrNameLst>
                                          <p:attrName>style.visibility</p:attrName>
                                        </p:attrNameLst>
                                      </p:cBhvr>
                                      <p:to>
                                        <p:strVal val="visible"/>
                                      </p:to>
                                    </p:set>
                                    <p:animEffect transition="in" filter="fade">
                                      <p:cBhvr>
                                        <p:cTn id="56" dur="500"/>
                                        <p:tgtEl>
                                          <p:spTgt spid="1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s-CL"/>
          </a:p>
        </p:txBody>
      </p:sp>
      <p:sp>
        <p:nvSpPr>
          <p:cNvPr id="3" name="Content Placeholder 2"/>
          <p:cNvSpPr>
            <a:spLocks noGrp="1"/>
          </p:cNvSpPr>
          <p:nvPr>
            <p:ph idx="1"/>
          </p:nvPr>
        </p:nvSpPr>
        <p:spPr>
          <a:xfrm>
            <a:off x="4161755" y="2858989"/>
            <a:ext cx="3359390" cy="1021034"/>
          </a:xfrm>
        </p:spPr>
        <p:txBody>
          <a:bodyPr/>
          <a:lstStyle/>
          <a:p>
            <a:pPr algn="ctr"/>
            <a:r>
              <a:rPr lang="en-US" smtClean="0"/>
              <a:t>¿Existe algún patrón que podamos encontrar en la data?</a:t>
            </a:r>
            <a:endParaRPr lang="es-CL"/>
          </a:p>
        </p:txBody>
      </p:sp>
    </p:spTree>
    <p:extLst>
      <p:ext uri="{BB962C8B-B14F-4D97-AF65-F5344CB8AC3E}">
        <p14:creationId xmlns:p14="http://schemas.microsoft.com/office/powerpoint/2010/main" val="2874263979"/>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4"/>
          <p:cNvSpPr>
            <a:spLocks noGrp="1" noChangeArrowheads="1"/>
          </p:cNvSpPr>
          <p:nvPr>
            <p:ph type="title"/>
          </p:nvPr>
        </p:nvSpPr>
        <p:spPr/>
        <p:txBody>
          <a:bodyPr/>
          <a:lstStyle/>
          <a:p>
            <a:r>
              <a:rPr lang="es-CL" dirty="0" smtClean="0">
                <a:solidFill>
                  <a:srgbClr val="4A66AC"/>
                </a:solidFill>
              </a:rPr>
              <a:t>k-</a:t>
            </a:r>
            <a:r>
              <a:rPr lang="es-CL" dirty="0" err="1" smtClean="0">
                <a:solidFill>
                  <a:srgbClr val="4A66AC"/>
                </a:solidFill>
              </a:rPr>
              <a:t>means</a:t>
            </a:r>
            <a:endParaRPr lang="en-GB" dirty="0" smtClean="0"/>
          </a:p>
        </p:txBody>
      </p:sp>
      <p:sp>
        <p:nvSpPr>
          <p:cNvPr id="12" name="TextBox 11"/>
          <p:cNvSpPr txBox="1"/>
          <p:nvPr/>
        </p:nvSpPr>
        <p:spPr>
          <a:xfrm>
            <a:off x="770043" y="1912906"/>
            <a:ext cx="7896285" cy="2677656"/>
          </a:xfrm>
          <a:prstGeom prst="rect">
            <a:avLst/>
          </a:prstGeom>
          <a:noFill/>
        </p:spPr>
        <p:txBody>
          <a:bodyPr wrap="square" rtlCol="0">
            <a:spAutoFit/>
          </a:bodyPr>
          <a:lstStyle/>
          <a:p>
            <a:pPr lvl="1">
              <a:lnSpc>
                <a:spcPct val="90000"/>
              </a:lnSpc>
              <a:spcBef>
                <a:spcPts val="200"/>
              </a:spcBef>
              <a:spcAft>
                <a:spcPts val="400"/>
              </a:spcAft>
              <a:buClr>
                <a:srgbClr val="4A66AC"/>
              </a:buClr>
              <a:buSzPct val="85000"/>
            </a:pPr>
            <a:r>
              <a:rPr lang="es-CL" sz="2400" dirty="0" smtClean="0"/>
              <a:t>¿</a:t>
            </a:r>
            <a:r>
              <a:rPr lang="es-CL" sz="2400" dirty="0"/>
              <a:t>Cómo determinar el número óptimo de </a:t>
            </a:r>
            <a:r>
              <a:rPr lang="es-CL" sz="2400" dirty="0" err="1"/>
              <a:t>clústers</a:t>
            </a:r>
            <a:r>
              <a:rPr lang="es-CL" sz="2400" dirty="0"/>
              <a:t>?</a:t>
            </a:r>
          </a:p>
          <a:p>
            <a:pPr marL="800100" lvl="1" indent="-342900">
              <a:lnSpc>
                <a:spcPct val="90000"/>
              </a:lnSpc>
              <a:spcBef>
                <a:spcPts val="200"/>
              </a:spcBef>
              <a:spcAft>
                <a:spcPts val="400"/>
              </a:spcAft>
              <a:buClr>
                <a:srgbClr val="4A66AC"/>
              </a:buClr>
              <a:buSzPct val="85000"/>
              <a:buFont typeface="Arial" panose="020B0604020202020204" pitchFamily="34" charset="0"/>
              <a:buChar char="•"/>
            </a:pPr>
            <a:r>
              <a:rPr lang="es-CL" sz="2400" dirty="0"/>
              <a:t>Minimizando la suma de cuadrados totales de todos los </a:t>
            </a:r>
            <a:r>
              <a:rPr lang="es-CL" sz="2400" dirty="0" smtClean="0"/>
              <a:t>grupos (total </a:t>
            </a:r>
            <a:r>
              <a:rPr lang="es-CL" sz="2400" dirty="0" err="1" smtClean="0"/>
              <a:t>wss</a:t>
            </a:r>
            <a:r>
              <a:rPr lang="es-CL" sz="2400" dirty="0" smtClean="0"/>
              <a:t>)</a:t>
            </a:r>
            <a:endParaRPr lang="es-CL" sz="2400" dirty="0"/>
          </a:p>
          <a:p>
            <a:endParaRPr lang="es-CL" sz="2400" dirty="0" smtClean="0"/>
          </a:p>
          <a:p>
            <a:endParaRPr lang="es-CL" sz="2400" dirty="0"/>
          </a:p>
          <a:p>
            <a:endParaRPr lang="es-CL" sz="2400" dirty="0" smtClean="0"/>
          </a:p>
          <a:p>
            <a:endParaRPr lang="es-CL" sz="2400" dirty="0"/>
          </a:p>
        </p:txBody>
      </p:sp>
      <p:pic>
        <p:nvPicPr>
          <p:cNvPr id="3" name="Picture 2"/>
          <p:cNvPicPr>
            <a:picLocks noChangeAspect="1"/>
          </p:cNvPicPr>
          <p:nvPr/>
        </p:nvPicPr>
        <p:blipFill>
          <a:blip r:embed="rId3"/>
          <a:stretch>
            <a:fillRect/>
          </a:stretch>
        </p:blipFill>
        <p:spPr>
          <a:xfrm>
            <a:off x="3954780" y="3307818"/>
            <a:ext cx="2171700" cy="676275"/>
          </a:xfrm>
          <a:prstGeom prst="rect">
            <a:avLst/>
          </a:prstGeom>
        </p:spPr>
      </p:pic>
      <p:pic>
        <p:nvPicPr>
          <p:cNvPr id="4" name="Picture 3"/>
          <p:cNvPicPr>
            <a:picLocks noChangeAspect="1"/>
          </p:cNvPicPr>
          <p:nvPr/>
        </p:nvPicPr>
        <p:blipFill>
          <a:blip r:embed="rId4"/>
          <a:stretch>
            <a:fillRect/>
          </a:stretch>
        </p:blipFill>
        <p:spPr>
          <a:xfrm>
            <a:off x="3354705" y="4219087"/>
            <a:ext cx="3371850" cy="742950"/>
          </a:xfrm>
          <a:prstGeom prst="rect">
            <a:avLst/>
          </a:prstGeom>
        </p:spPr>
      </p:pic>
    </p:spTree>
    <p:extLst>
      <p:ext uri="{BB962C8B-B14F-4D97-AF65-F5344CB8AC3E}">
        <p14:creationId xmlns:p14="http://schemas.microsoft.com/office/powerpoint/2010/main" val="3364581298"/>
      </p:ext>
    </p:extLst>
  </p:cSld>
  <p:clrMapOvr>
    <a:masterClrMapping/>
  </p:clrMapOvr>
  <p:transition>
    <p:spli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xEl>
                                              <p:pRg st="1" end="1"/>
                                            </p:txEl>
                                          </p:spTgt>
                                        </p:tgtEl>
                                        <p:attrNameLst>
                                          <p:attrName>style.visibility</p:attrName>
                                        </p:attrNameLst>
                                      </p:cBhvr>
                                      <p:to>
                                        <p:strVal val="visible"/>
                                      </p:to>
                                    </p:set>
                                    <p:animEffect transition="in" filter="fade">
                                      <p:cBhvr>
                                        <p:cTn id="7" dur="500"/>
                                        <p:tgtEl>
                                          <p:spTgt spid="12">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4"/>
          <p:cNvSpPr>
            <a:spLocks noGrp="1" noChangeArrowheads="1"/>
          </p:cNvSpPr>
          <p:nvPr>
            <p:ph type="title"/>
          </p:nvPr>
        </p:nvSpPr>
        <p:spPr/>
        <p:txBody>
          <a:bodyPr/>
          <a:lstStyle/>
          <a:p>
            <a:r>
              <a:rPr lang="es-CL" dirty="0" smtClean="0">
                <a:solidFill>
                  <a:srgbClr val="4A66AC"/>
                </a:solidFill>
              </a:rPr>
              <a:t>K-</a:t>
            </a:r>
            <a:r>
              <a:rPr lang="es-CL" dirty="0" err="1" smtClean="0">
                <a:solidFill>
                  <a:srgbClr val="4A66AC"/>
                </a:solidFill>
              </a:rPr>
              <a:t>medoids</a:t>
            </a:r>
            <a:endParaRPr lang="en-GB" dirty="0" smtClean="0"/>
          </a:p>
        </p:txBody>
      </p:sp>
      <p:sp>
        <p:nvSpPr>
          <p:cNvPr id="12" name="TextBox 11"/>
          <p:cNvSpPr txBox="1"/>
          <p:nvPr/>
        </p:nvSpPr>
        <p:spPr>
          <a:xfrm>
            <a:off x="770043" y="1912906"/>
            <a:ext cx="10489360" cy="3732304"/>
          </a:xfrm>
          <a:prstGeom prst="rect">
            <a:avLst/>
          </a:prstGeom>
          <a:noFill/>
        </p:spPr>
        <p:txBody>
          <a:bodyPr wrap="square" rtlCol="0">
            <a:spAutoFit/>
          </a:bodyPr>
          <a:lstStyle/>
          <a:p>
            <a:pPr marL="800100" lvl="1" indent="-342900">
              <a:lnSpc>
                <a:spcPct val="90000"/>
              </a:lnSpc>
              <a:spcBef>
                <a:spcPts val="200"/>
              </a:spcBef>
              <a:spcAft>
                <a:spcPts val="400"/>
              </a:spcAft>
              <a:buClr>
                <a:srgbClr val="4A66AC"/>
              </a:buClr>
              <a:buSzPct val="85000"/>
              <a:buFont typeface="Arial" panose="020B0604020202020204" pitchFamily="34" charset="0"/>
              <a:buChar char="•"/>
            </a:pPr>
            <a:r>
              <a:rPr lang="es-ES" sz="2400" dirty="0"/>
              <a:t>Los </a:t>
            </a:r>
            <a:r>
              <a:rPr lang="es-ES" sz="2400" dirty="0" err="1"/>
              <a:t>medoides</a:t>
            </a:r>
            <a:r>
              <a:rPr lang="es-ES" sz="2400" dirty="0"/>
              <a:t> son objetos representativos de un conjunto de datos o un </a:t>
            </a:r>
            <a:r>
              <a:rPr lang="es-ES" sz="2400" dirty="0" smtClean="0"/>
              <a:t>grupo cuya </a:t>
            </a:r>
            <a:r>
              <a:rPr lang="es-ES" sz="2400" dirty="0" err="1"/>
              <a:t>disimilaridad</a:t>
            </a:r>
            <a:r>
              <a:rPr lang="es-ES" sz="2400" dirty="0"/>
              <a:t> promedio a todos los objetos en el grupo, es </a:t>
            </a:r>
            <a:r>
              <a:rPr lang="es-ES" sz="2400" dirty="0" smtClean="0"/>
              <a:t>mínima</a:t>
            </a:r>
            <a:r>
              <a:rPr lang="es-ES" sz="2400" dirty="0"/>
              <a:t>.</a:t>
            </a:r>
          </a:p>
          <a:p>
            <a:pPr marL="800100" lvl="1" indent="-342900">
              <a:lnSpc>
                <a:spcPct val="90000"/>
              </a:lnSpc>
              <a:spcBef>
                <a:spcPts val="200"/>
              </a:spcBef>
              <a:spcAft>
                <a:spcPts val="400"/>
              </a:spcAft>
              <a:buClr>
                <a:srgbClr val="4A66AC"/>
              </a:buClr>
              <a:buSzPct val="85000"/>
              <a:buFont typeface="Arial" panose="020B0604020202020204" pitchFamily="34" charset="0"/>
              <a:buChar char="•"/>
            </a:pPr>
            <a:r>
              <a:rPr lang="es-ES" sz="2400" dirty="0"/>
              <a:t>Es un concepto similar a la media o </a:t>
            </a:r>
            <a:r>
              <a:rPr lang="es-ES" sz="2400" dirty="0" err="1"/>
              <a:t>centroide</a:t>
            </a:r>
            <a:r>
              <a:rPr lang="es-ES" sz="2400" dirty="0"/>
              <a:t>, pero los </a:t>
            </a:r>
            <a:r>
              <a:rPr lang="es-ES" sz="2400" dirty="0" err="1"/>
              <a:t>medoides</a:t>
            </a:r>
            <a:r>
              <a:rPr lang="es-ES" sz="2400" dirty="0"/>
              <a:t> siempre </a:t>
            </a:r>
            <a:r>
              <a:rPr lang="es-ES" sz="2400" dirty="0" smtClean="0"/>
              <a:t>son miembros </a:t>
            </a:r>
            <a:r>
              <a:rPr lang="es-ES" sz="2400" dirty="0"/>
              <a:t>del conjunto de datos.</a:t>
            </a:r>
          </a:p>
          <a:p>
            <a:pPr marL="800100" lvl="1" indent="-342900">
              <a:lnSpc>
                <a:spcPct val="90000"/>
              </a:lnSpc>
              <a:spcBef>
                <a:spcPts val="200"/>
              </a:spcBef>
              <a:spcAft>
                <a:spcPts val="400"/>
              </a:spcAft>
              <a:buClr>
                <a:srgbClr val="4A66AC"/>
              </a:buClr>
              <a:buSzPct val="85000"/>
              <a:buFont typeface="Arial" panose="020B0604020202020204" pitchFamily="34" charset="0"/>
              <a:buChar char="•"/>
            </a:pPr>
            <a:r>
              <a:rPr lang="es-ES" sz="2400" dirty="0"/>
              <a:t>Puede ocurrir que exista </a:t>
            </a:r>
            <a:r>
              <a:rPr lang="es-ES" sz="2400" dirty="0" smtClean="0"/>
              <a:t>más </a:t>
            </a:r>
            <a:r>
              <a:rPr lang="es-ES" sz="2400" dirty="0"/>
              <a:t>de un </a:t>
            </a:r>
            <a:r>
              <a:rPr lang="es-ES" sz="2400" dirty="0" err="1"/>
              <a:t>medoide</a:t>
            </a:r>
            <a:r>
              <a:rPr lang="es-ES" sz="2400" dirty="0"/>
              <a:t>, como es el caso de la mediana</a:t>
            </a:r>
            <a:endParaRPr lang="es-CL" sz="2400" dirty="0"/>
          </a:p>
          <a:p>
            <a:endParaRPr lang="es-CL" sz="2400" dirty="0"/>
          </a:p>
          <a:p>
            <a:endParaRPr lang="es-CL" sz="2400" dirty="0" smtClean="0"/>
          </a:p>
          <a:p>
            <a:endParaRPr lang="es-CL" sz="2400" dirty="0"/>
          </a:p>
        </p:txBody>
      </p:sp>
    </p:spTree>
    <p:extLst>
      <p:ext uri="{BB962C8B-B14F-4D97-AF65-F5344CB8AC3E}">
        <p14:creationId xmlns:p14="http://schemas.microsoft.com/office/powerpoint/2010/main" val="4084070261"/>
      </p:ext>
    </p:extLst>
  </p:cSld>
  <p:clrMapOvr>
    <a:masterClrMapping/>
  </p:clrMapOvr>
  <p:transition>
    <p:split/>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4"/>
          <p:cNvSpPr>
            <a:spLocks noGrp="1" noChangeArrowheads="1"/>
          </p:cNvSpPr>
          <p:nvPr>
            <p:ph type="title"/>
          </p:nvPr>
        </p:nvSpPr>
        <p:spPr/>
        <p:txBody>
          <a:bodyPr/>
          <a:lstStyle/>
          <a:p>
            <a:r>
              <a:rPr lang="es-CL" dirty="0" smtClean="0">
                <a:solidFill>
                  <a:srgbClr val="4A66AC"/>
                </a:solidFill>
              </a:rPr>
              <a:t>K-</a:t>
            </a:r>
            <a:r>
              <a:rPr lang="es-CL" dirty="0" err="1" smtClean="0">
                <a:solidFill>
                  <a:srgbClr val="4A66AC"/>
                </a:solidFill>
              </a:rPr>
              <a:t>medoids</a:t>
            </a:r>
            <a:endParaRPr lang="en-GB" dirty="0" smtClean="0"/>
          </a:p>
        </p:txBody>
      </p:sp>
      <mc:AlternateContent xmlns:mc="http://schemas.openxmlformats.org/markup-compatibility/2006" xmlns:a14="http://schemas.microsoft.com/office/drawing/2010/main">
        <mc:Choice Requires="a14">
          <p:sp>
            <p:nvSpPr>
              <p:cNvPr id="12" name="TextBox 11"/>
              <p:cNvSpPr txBox="1"/>
              <p:nvPr/>
            </p:nvSpPr>
            <p:spPr>
              <a:xfrm>
                <a:off x="770043" y="1912906"/>
                <a:ext cx="10489360" cy="4014561"/>
              </a:xfrm>
              <a:prstGeom prst="rect">
                <a:avLst/>
              </a:prstGeom>
              <a:noFill/>
            </p:spPr>
            <p:txBody>
              <a:bodyPr wrap="square" rtlCol="0">
                <a:spAutoFit/>
              </a:bodyPr>
              <a:lstStyle/>
              <a:p>
                <a:pPr marL="800100" lvl="1" indent="-342900">
                  <a:lnSpc>
                    <a:spcPct val="90000"/>
                  </a:lnSpc>
                  <a:spcBef>
                    <a:spcPts val="200"/>
                  </a:spcBef>
                  <a:spcAft>
                    <a:spcPts val="400"/>
                  </a:spcAft>
                  <a:buClr>
                    <a:srgbClr val="4A66AC"/>
                  </a:buClr>
                  <a:buSzPct val="85000"/>
                  <a:buFont typeface="Arial" panose="020B0604020202020204" pitchFamily="34" charset="0"/>
                  <a:buChar char="•"/>
                </a:pPr>
                <a:r>
                  <a:rPr lang="es-419" sz="2400" dirty="0" smtClean="0"/>
                  <a:t>Se utiliza el criterio de error absoluto, definido como:</a:t>
                </a:r>
                <a:br>
                  <a:rPr lang="es-419" sz="2400" dirty="0" smtClean="0"/>
                </a:br>
                <a:r>
                  <a:rPr lang="es-419" sz="2400" dirty="0" smtClean="0"/>
                  <a:t/>
                </a:r>
                <a:br>
                  <a:rPr lang="es-419" sz="2400" dirty="0" smtClean="0"/>
                </a:br>
                <a:r>
                  <a:rPr lang="es-419" sz="2400" dirty="0" smtClean="0"/>
                  <a:t/>
                </a:r>
                <a:br>
                  <a:rPr lang="es-419" sz="2400" dirty="0" smtClean="0"/>
                </a:br>
                <a:r>
                  <a:rPr lang="es-419" sz="2400" dirty="0" smtClean="0"/>
                  <a:t/>
                </a:r>
                <a:br>
                  <a:rPr lang="es-419" sz="2400" dirty="0" smtClean="0"/>
                </a:br>
                <a:r>
                  <a:rPr lang="es-419" sz="2400" dirty="0" smtClean="0"/>
                  <a:t/>
                </a:r>
                <a:br>
                  <a:rPr lang="es-419" sz="2400" dirty="0" smtClean="0"/>
                </a:br>
                <a:r>
                  <a:rPr lang="es-419" sz="2400" dirty="0" smtClean="0"/>
                  <a:t>Donde </a:t>
                </a:r>
                <a14:m>
                  <m:oMath xmlns:m="http://schemas.openxmlformats.org/officeDocument/2006/math">
                    <m:sSub>
                      <m:sSubPr>
                        <m:ctrlPr>
                          <a:rPr lang="es-419" sz="2400" b="0" i="1" smtClean="0">
                            <a:latin typeface="Cambria Math" panose="02040503050406030204" pitchFamily="18" charset="0"/>
                          </a:rPr>
                        </m:ctrlPr>
                      </m:sSubPr>
                      <m:e>
                        <m:r>
                          <a:rPr lang="es-419" sz="2400" b="0" i="1" smtClean="0">
                            <a:latin typeface="Cambria Math" panose="02040503050406030204" pitchFamily="18" charset="0"/>
                          </a:rPr>
                          <m:t>𝑜</m:t>
                        </m:r>
                      </m:e>
                      <m:sub>
                        <m:r>
                          <a:rPr lang="es-419" sz="2400" b="0" i="1" smtClean="0">
                            <a:latin typeface="Cambria Math" panose="02040503050406030204" pitchFamily="18" charset="0"/>
                          </a:rPr>
                          <m:t>𝑖</m:t>
                        </m:r>
                      </m:sub>
                    </m:sSub>
                  </m:oMath>
                </a14:m>
                <a:r>
                  <a:rPr lang="es-CL" sz="2400" dirty="0" smtClean="0"/>
                  <a:t> es el objeto representativo de </a:t>
                </a:r>
                <a14:m>
                  <m:oMath xmlns:m="http://schemas.openxmlformats.org/officeDocument/2006/math">
                    <m:sSub>
                      <m:sSubPr>
                        <m:ctrlPr>
                          <a:rPr lang="es-419" sz="2400" b="0" i="1" smtClean="0">
                            <a:latin typeface="Cambria Math" panose="02040503050406030204" pitchFamily="18" charset="0"/>
                          </a:rPr>
                        </m:ctrlPr>
                      </m:sSubPr>
                      <m:e>
                        <m:r>
                          <a:rPr lang="es-419" sz="2400" b="0" i="1" smtClean="0">
                            <a:latin typeface="Cambria Math" panose="02040503050406030204" pitchFamily="18" charset="0"/>
                          </a:rPr>
                          <m:t>𝐶</m:t>
                        </m:r>
                      </m:e>
                      <m:sub>
                        <m:r>
                          <a:rPr lang="es-419" sz="2400" b="0" i="1" smtClean="0">
                            <a:latin typeface="Cambria Math" panose="02040503050406030204" pitchFamily="18" charset="0"/>
                          </a:rPr>
                          <m:t>𝑗</m:t>
                        </m:r>
                      </m:sub>
                    </m:sSub>
                  </m:oMath>
                </a14:m>
                <a:r>
                  <a:rPr lang="es-CL" sz="2400" dirty="0" smtClean="0"/>
                  <a:t>.</a:t>
                </a:r>
              </a:p>
              <a:p>
                <a:pPr marL="800100" lvl="1" indent="-342900">
                  <a:lnSpc>
                    <a:spcPct val="90000"/>
                  </a:lnSpc>
                  <a:spcBef>
                    <a:spcPts val="200"/>
                  </a:spcBef>
                  <a:spcAft>
                    <a:spcPts val="400"/>
                  </a:spcAft>
                  <a:buClr>
                    <a:srgbClr val="4A66AC"/>
                  </a:buClr>
                  <a:buSzPct val="85000"/>
                  <a:buFont typeface="Arial" panose="020B0604020202020204" pitchFamily="34" charset="0"/>
                  <a:buChar char="•"/>
                </a:pPr>
                <a:r>
                  <a:rPr lang="es-CL" sz="2400" dirty="0" smtClean="0"/>
                  <a:t>La agrupación se realiza minimizando este error absoluto, donde en cada iteración se escoge un </a:t>
                </a:r>
                <a:r>
                  <a:rPr lang="es-CL" sz="2400" dirty="0" err="1" smtClean="0"/>
                  <a:t>nuvo</a:t>
                </a:r>
                <a:r>
                  <a:rPr lang="es-CL" sz="2400" dirty="0" smtClean="0"/>
                  <a:t> representante.</a:t>
                </a:r>
              </a:p>
              <a:p>
                <a:endParaRPr lang="es-CL" sz="2400" dirty="0" smtClean="0"/>
              </a:p>
              <a:p>
                <a:endParaRPr lang="es-CL" sz="2400" dirty="0" smtClean="0"/>
              </a:p>
              <a:p>
                <a:endParaRPr lang="es-CL" sz="2400" dirty="0"/>
              </a:p>
            </p:txBody>
          </p:sp>
        </mc:Choice>
        <mc:Fallback xmlns="">
          <p:sp>
            <p:nvSpPr>
              <p:cNvPr id="12" name="TextBox 11"/>
              <p:cNvSpPr txBox="1">
                <a:spLocks noRot="1" noChangeAspect="1" noMove="1" noResize="1" noEditPoints="1" noAdjustHandles="1" noChangeArrowheads="1" noChangeShapeType="1" noTextEdit="1"/>
              </p:cNvSpPr>
              <p:nvPr/>
            </p:nvSpPr>
            <p:spPr>
              <a:xfrm>
                <a:off x="770043" y="1912906"/>
                <a:ext cx="10489360" cy="4014561"/>
              </a:xfrm>
              <a:prstGeom prst="rect">
                <a:avLst/>
              </a:prstGeom>
              <a:blipFill>
                <a:blip r:embed="rId3"/>
                <a:stretch>
                  <a:fillRect t="-1976" r="-407"/>
                </a:stretch>
              </a:blipFill>
            </p:spPr>
            <p:txBody>
              <a:bodyPr/>
              <a:lstStyle/>
              <a:p>
                <a:r>
                  <a:rPr lang="en-US">
                    <a:noFill/>
                  </a:rPr>
                  <a:t> </a:t>
                </a:r>
              </a:p>
            </p:txBody>
          </p:sp>
        </mc:Fallback>
      </mc:AlternateContent>
      <p:pic>
        <p:nvPicPr>
          <p:cNvPr id="2" name="Picture 1"/>
          <p:cNvPicPr>
            <a:picLocks noChangeAspect="1"/>
          </p:cNvPicPr>
          <p:nvPr/>
        </p:nvPicPr>
        <p:blipFill>
          <a:blip r:embed="rId4">
            <a:grayscl/>
          </a:blip>
          <a:stretch>
            <a:fillRect/>
          </a:stretch>
        </p:blipFill>
        <p:spPr>
          <a:xfrm>
            <a:off x="4520412" y="2259711"/>
            <a:ext cx="3212136" cy="1346165"/>
          </a:xfrm>
          <a:prstGeom prst="rect">
            <a:avLst/>
          </a:prstGeom>
        </p:spPr>
      </p:pic>
    </p:spTree>
    <p:extLst>
      <p:ext uri="{BB962C8B-B14F-4D97-AF65-F5344CB8AC3E}">
        <p14:creationId xmlns:p14="http://schemas.microsoft.com/office/powerpoint/2010/main" val="234165424"/>
      </p:ext>
    </p:extLst>
  </p:cSld>
  <p:clrMapOvr>
    <a:masterClrMapping/>
  </p:clrMapOvr>
  <p:transition>
    <p:split/>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87A488E-2828-4653-A819-B98DE4AFA06E}"/>
              </a:ext>
            </a:extLst>
          </p:cNvPr>
          <p:cNvSpPr>
            <a:spLocks noGrp="1"/>
          </p:cNvSpPr>
          <p:nvPr>
            <p:ph type="ctrTitle"/>
          </p:nvPr>
        </p:nvSpPr>
        <p:spPr/>
        <p:txBody>
          <a:bodyPr>
            <a:normAutofit fontScale="90000"/>
          </a:bodyPr>
          <a:lstStyle/>
          <a:p>
            <a:r>
              <a:rPr lang="en-US" dirty="0" err="1" smtClean="0"/>
              <a:t>Selección</a:t>
            </a:r>
            <a:r>
              <a:rPr lang="en-US" dirty="0" smtClean="0"/>
              <a:t> de variables y </a:t>
            </a:r>
            <a:r>
              <a:rPr lang="en-US" dirty="0" err="1" smtClean="0"/>
              <a:t>reducción</a:t>
            </a:r>
            <a:r>
              <a:rPr lang="en-US" dirty="0" smtClean="0"/>
              <a:t> de </a:t>
            </a:r>
            <a:r>
              <a:rPr lang="en-US" dirty="0" err="1" smtClean="0"/>
              <a:t>dimensionalidad</a:t>
            </a:r>
            <a:endParaRPr lang="es-PA" dirty="0"/>
          </a:p>
        </p:txBody>
      </p:sp>
      <p:sp>
        <p:nvSpPr>
          <p:cNvPr id="3" name="Marcador de contenido 2">
            <a:extLst>
              <a:ext uri="{FF2B5EF4-FFF2-40B4-BE49-F238E27FC236}">
                <a16:creationId xmlns:a16="http://schemas.microsoft.com/office/drawing/2014/main" id="{088AA179-7D07-4B54-AE30-E79DC3318530}"/>
              </a:ext>
            </a:extLst>
          </p:cNvPr>
          <p:cNvSpPr>
            <a:spLocks noGrp="1"/>
          </p:cNvSpPr>
          <p:nvPr>
            <p:ph idx="1"/>
          </p:nvPr>
        </p:nvSpPr>
        <p:spPr>
          <a:xfrm>
            <a:off x="1523999" y="4539343"/>
            <a:ext cx="9144000" cy="1533518"/>
          </a:xfrm>
        </p:spPr>
        <p:txBody>
          <a:bodyPr/>
          <a:lstStyle/>
          <a:p>
            <a:r>
              <a:rPr lang="es-PA" dirty="0" smtClean="0"/>
              <a:t>Usar solo lo relevante</a:t>
            </a:r>
            <a:endParaRPr lang="es-PA" dirty="0"/>
          </a:p>
        </p:txBody>
      </p:sp>
    </p:spTree>
    <p:extLst>
      <p:ext uri="{BB962C8B-B14F-4D97-AF65-F5344CB8AC3E}">
        <p14:creationId xmlns:p14="http://schemas.microsoft.com/office/powerpoint/2010/main" val="56130594"/>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Tipos de reducciones</a:t>
            </a:r>
            <a:endParaRPr lang="es-419" dirty="0"/>
          </a:p>
        </p:txBody>
      </p:sp>
      <p:sp>
        <p:nvSpPr>
          <p:cNvPr id="3" name="Marcador de contenido 2"/>
          <p:cNvSpPr>
            <a:spLocks noGrp="1"/>
          </p:cNvSpPr>
          <p:nvPr>
            <p:ph idx="1"/>
          </p:nvPr>
        </p:nvSpPr>
        <p:spPr/>
        <p:txBody>
          <a:bodyPr/>
          <a:lstStyle/>
          <a:p>
            <a:r>
              <a:rPr lang="es-ES" dirty="0" smtClean="0"/>
              <a:t>Reducción por contexto</a:t>
            </a:r>
          </a:p>
          <a:p>
            <a:r>
              <a:rPr lang="es-ES" dirty="0" smtClean="0"/>
              <a:t>Reducción a categorías</a:t>
            </a:r>
          </a:p>
          <a:p>
            <a:r>
              <a:rPr lang="es-ES" dirty="0" smtClean="0"/>
              <a:t>Reducción por correlación</a:t>
            </a:r>
          </a:p>
          <a:p>
            <a:r>
              <a:rPr lang="es-ES" dirty="0" smtClean="0"/>
              <a:t>Reducción por </a:t>
            </a:r>
            <a:r>
              <a:rPr lang="es-ES" dirty="0" err="1" smtClean="0"/>
              <a:t>dimensionalidad</a:t>
            </a:r>
            <a:endParaRPr lang="es-419" dirty="0"/>
          </a:p>
        </p:txBody>
      </p:sp>
    </p:spTree>
    <p:extLst>
      <p:ext uri="{BB962C8B-B14F-4D97-AF65-F5344CB8AC3E}">
        <p14:creationId xmlns:p14="http://schemas.microsoft.com/office/powerpoint/2010/main" val="282838304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4974248" y="5021276"/>
            <a:ext cx="6717009" cy="858837"/>
          </a:xfrm>
          <a:prstGeom prst="rect">
            <a:avLst/>
          </a:prstGeom>
        </p:spPr>
      </p:pic>
      <p:sp>
        <p:nvSpPr>
          <p:cNvPr id="9" name="Rectangle 4"/>
          <p:cNvSpPr txBox="1">
            <a:spLocks noChangeArrowheads="1"/>
          </p:cNvSpPr>
          <p:nvPr/>
        </p:nvSpPr>
        <p:spPr>
          <a:xfrm>
            <a:off x="1249680" y="439003"/>
            <a:ext cx="10058400" cy="1450757"/>
          </a:xfrm>
          <a:prstGeom prst="rect">
            <a:avLst/>
          </a:prstGeom>
        </p:spPr>
        <p:txBody>
          <a:bodyPr vert="horz" lIns="91440" tIns="45720" rIns="91440" bIns="45720" rtlCol="0" anchor="b">
            <a:normAutofit/>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CL" dirty="0" smtClean="0">
                <a:solidFill>
                  <a:srgbClr val="4A66AC"/>
                </a:solidFill>
              </a:rPr>
              <a:t>Principal </a:t>
            </a:r>
            <a:r>
              <a:rPr lang="es-CL" dirty="0" err="1" smtClean="0">
                <a:solidFill>
                  <a:srgbClr val="4A66AC"/>
                </a:solidFill>
              </a:rPr>
              <a:t>component</a:t>
            </a:r>
            <a:r>
              <a:rPr lang="es-CL" dirty="0" smtClean="0">
                <a:solidFill>
                  <a:srgbClr val="4A66AC"/>
                </a:solidFill>
              </a:rPr>
              <a:t> </a:t>
            </a:r>
            <a:r>
              <a:rPr lang="es-CL" dirty="0" err="1" smtClean="0">
                <a:solidFill>
                  <a:srgbClr val="4A66AC"/>
                </a:solidFill>
              </a:rPr>
              <a:t>analysis</a:t>
            </a:r>
            <a:r>
              <a:rPr lang="es-CL" dirty="0" smtClean="0">
                <a:solidFill>
                  <a:srgbClr val="4A66AC"/>
                </a:solidFill>
              </a:rPr>
              <a:t> (PCA)</a:t>
            </a:r>
            <a:endParaRPr lang="en-GB" dirty="0" smtClean="0"/>
          </a:p>
        </p:txBody>
      </p:sp>
      <p:sp>
        <p:nvSpPr>
          <p:cNvPr id="10" name="Rectangle 9"/>
          <p:cNvSpPr/>
          <p:nvPr/>
        </p:nvSpPr>
        <p:spPr>
          <a:xfrm>
            <a:off x="744583" y="2008430"/>
            <a:ext cx="10241279" cy="1908215"/>
          </a:xfrm>
          <a:prstGeom prst="rect">
            <a:avLst/>
          </a:prstGeom>
        </p:spPr>
        <p:txBody>
          <a:bodyPr wrap="square">
            <a:spAutoFit/>
          </a:bodyPr>
          <a:lstStyle/>
          <a:p>
            <a:pPr lvl="1">
              <a:lnSpc>
                <a:spcPct val="90000"/>
              </a:lnSpc>
              <a:spcBef>
                <a:spcPts val="200"/>
              </a:spcBef>
              <a:spcAft>
                <a:spcPts val="400"/>
              </a:spcAft>
              <a:buClr>
                <a:srgbClr val="4A66AC"/>
              </a:buClr>
              <a:buSzPct val="85000"/>
            </a:pPr>
            <a:r>
              <a:rPr lang="es-419" sz="2400" dirty="0" smtClean="0"/>
              <a:t>Idea principal:</a:t>
            </a:r>
          </a:p>
          <a:p>
            <a:pPr marL="800100" lvl="1" indent="-342900">
              <a:lnSpc>
                <a:spcPct val="90000"/>
              </a:lnSpc>
              <a:spcBef>
                <a:spcPts val="200"/>
              </a:spcBef>
              <a:spcAft>
                <a:spcPts val="400"/>
              </a:spcAft>
              <a:buClr>
                <a:srgbClr val="4A66AC"/>
              </a:buClr>
              <a:buSzPct val="85000"/>
              <a:buFont typeface="Arial" panose="020B0604020202020204" pitchFamily="34" charset="0"/>
              <a:buChar char="•"/>
            </a:pPr>
            <a:r>
              <a:rPr lang="es-419" sz="2400" dirty="0" smtClean="0"/>
              <a:t>Analizar un set de datos de alta </a:t>
            </a:r>
            <a:r>
              <a:rPr lang="es-419" sz="2400" dirty="0" err="1" smtClean="0"/>
              <a:t>dimensionalidad</a:t>
            </a:r>
            <a:r>
              <a:rPr lang="es-419" sz="2400" dirty="0" smtClean="0"/>
              <a:t> en un espacio de menor dimensión manteniendo la estructura de variabilidad de los datos </a:t>
            </a:r>
            <a:r>
              <a:rPr lang="es-419" sz="2400" dirty="0" err="1" smtClean="0"/>
              <a:t>origninales</a:t>
            </a:r>
            <a:r>
              <a:rPr lang="es-419" sz="2400" dirty="0" smtClean="0"/>
              <a:t>.</a:t>
            </a:r>
          </a:p>
          <a:p>
            <a:pPr marL="800100" lvl="1" indent="-342900">
              <a:lnSpc>
                <a:spcPct val="90000"/>
              </a:lnSpc>
              <a:spcBef>
                <a:spcPts val="200"/>
              </a:spcBef>
              <a:spcAft>
                <a:spcPts val="400"/>
              </a:spcAft>
              <a:buClr>
                <a:srgbClr val="4A66AC"/>
              </a:buClr>
              <a:buSzPct val="85000"/>
              <a:buFont typeface="Arial" panose="020B0604020202020204" pitchFamily="34" charset="0"/>
              <a:buChar char="•"/>
            </a:pPr>
            <a:r>
              <a:rPr lang="es-419" sz="2400" dirty="0" err="1" smtClean="0"/>
              <a:t>Feature</a:t>
            </a:r>
            <a:r>
              <a:rPr lang="es-419" sz="2400" dirty="0" smtClean="0"/>
              <a:t> </a:t>
            </a:r>
            <a:r>
              <a:rPr lang="es-419" sz="2400" dirty="0" err="1" smtClean="0"/>
              <a:t>extraction</a:t>
            </a:r>
            <a:r>
              <a:rPr lang="es-419" sz="2400" dirty="0" smtClean="0"/>
              <a:t> != </a:t>
            </a:r>
            <a:r>
              <a:rPr lang="es-419" sz="2400" dirty="0" err="1" smtClean="0"/>
              <a:t>Feature</a:t>
            </a:r>
            <a:r>
              <a:rPr lang="es-419" sz="2400" dirty="0" smtClean="0"/>
              <a:t> </a:t>
            </a:r>
            <a:r>
              <a:rPr lang="es-419" sz="2400" dirty="0" err="1" smtClean="0"/>
              <a:t>selection</a:t>
            </a:r>
            <a:endParaRPr lang="en-US" sz="2400" dirty="0"/>
          </a:p>
        </p:txBody>
      </p:sp>
      <p:pic>
        <p:nvPicPr>
          <p:cNvPr id="5" name="Picture 4"/>
          <p:cNvPicPr>
            <a:picLocks noChangeAspect="1"/>
          </p:cNvPicPr>
          <p:nvPr/>
        </p:nvPicPr>
        <p:blipFill>
          <a:blip r:embed="rId4"/>
          <a:stretch>
            <a:fillRect/>
          </a:stretch>
        </p:blipFill>
        <p:spPr>
          <a:xfrm>
            <a:off x="4974248" y="4054083"/>
            <a:ext cx="4086225" cy="771525"/>
          </a:xfrm>
          <a:prstGeom prst="rect">
            <a:avLst/>
          </a:prstGeom>
        </p:spPr>
      </p:pic>
      <p:sp>
        <p:nvSpPr>
          <p:cNvPr id="6" name="TextBox 5"/>
          <p:cNvSpPr txBox="1"/>
          <p:nvPr/>
        </p:nvSpPr>
        <p:spPr>
          <a:xfrm>
            <a:off x="1249680" y="4233508"/>
            <a:ext cx="4872445" cy="1646605"/>
          </a:xfrm>
          <a:prstGeom prst="rect">
            <a:avLst/>
          </a:prstGeom>
          <a:noFill/>
        </p:spPr>
        <p:txBody>
          <a:bodyPr wrap="square" rtlCol="0">
            <a:spAutoFit/>
          </a:bodyPr>
          <a:lstStyle/>
          <a:p>
            <a:pPr marL="800100" lvl="1" indent="-342900">
              <a:lnSpc>
                <a:spcPct val="90000"/>
              </a:lnSpc>
              <a:spcBef>
                <a:spcPts val="200"/>
              </a:spcBef>
              <a:spcAft>
                <a:spcPts val="400"/>
              </a:spcAft>
              <a:buClr>
                <a:srgbClr val="4A66AC"/>
              </a:buClr>
              <a:buSzPct val="85000"/>
              <a:buFont typeface="Arial" panose="020B0604020202020204" pitchFamily="34" charset="0"/>
              <a:buChar char="•"/>
            </a:pPr>
            <a:r>
              <a:rPr lang="es-419" dirty="0"/>
              <a:t>Selección de variables :</a:t>
            </a:r>
          </a:p>
          <a:p>
            <a:pPr marL="800100" lvl="1" indent="-342900">
              <a:lnSpc>
                <a:spcPct val="90000"/>
              </a:lnSpc>
              <a:spcBef>
                <a:spcPts val="200"/>
              </a:spcBef>
              <a:spcAft>
                <a:spcPts val="400"/>
              </a:spcAft>
              <a:buClr>
                <a:srgbClr val="4A66AC"/>
              </a:buClr>
              <a:buSzPct val="85000"/>
              <a:buFont typeface="Arial" panose="020B0604020202020204" pitchFamily="34" charset="0"/>
              <a:buChar char="•"/>
            </a:pPr>
            <a:endParaRPr lang="es-419" dirty="0"/>
          </a:p>
          <a:p>
            <a:pPr marL="800100" lvl="1" indent="-342900">
              <a:lnSpc>
                <a:spcPct val="90000"/>
              </a:lnSpc>
              <a:spcBef>
                <a:spcPts val="200"/>
              </a:spcBef>
              <a:spcAft>
                <a:spcPts val="400"/>
              </a:spcAft>
              <a:buClr>
                <a:srgbClr val="4A66AC"/>
              </a:buClr>
              <a:buSzPct val="85000"/>
              <a:buFont typeface="Arial" panose="020B0604020202020204" pitchFamily="34" charset="0"/>
              <a:buChar char="•"/>
            </a:pPr>
            <a:endParaRPr lang="es-419" dirty="0"/>
          </a:p>
          <a:p>
            <a:pPr marL="800100" lvl="1" indent="-342900">
              <a:lnSpc>
                <a:spcPct val="90000"/>
              </a:lnSpc>
              <a:spcBef>
                <a:spcPts val="200"/>
              </a:spcBef>
              <a:spcAft>
                <a:spcPts val="400"/>
              </a:spcAft>
              <a:buClr>
                <a:srgbClr val="4A66AC"/>
              </a:buClr>
              <a:buSzPct val="85000"/>
              <a:buFont typeface="Arial" panose="020B0604020202020204" pitchFamily="34" charset="0"/>
              <a:buChar char="•"/>
            </a:pPr>
            <a:endParaRPr lang="es-419" dirty="0"/>
          </a:p>
          <a:p>
            <a:pPr marL="800100" lvl="1" indent="-342900">
              <a:lnSpc>
                <a:spcPct val="90000"/>
              </a:lnSpc>
              <a:spcBef>
                <a:spcPts val="200"/>
              </a:spcBef>
              <a:spcAft>
                <a:spcPts val="400"/>
              </a:spcAft>
              <a:buClr>
                <a:srgbClr val="4A66AC"/>
              </a:buClr>
              <a:buSzPct val="85000"/>
              <a:buFont typeface="Arial" panose="020B0604020202020204" pitchFamily="34" charset="0"/>
              <a:buChar char="•"/>
            </a:pPr>
            <a:r>
              <a:rPr lang="es-419" dirty="0" smtClean="0"/>
              <a:t>Extracción </a:t>
            </a:r>
            <a:r>
              <a:rPr lang="es-419" dirty="0"/>
              <a:t>de características </a:t>
            </a:r>
            <a:r>
              <a:rPr lang="es-419" dirty="0" smtClean="0"/>
              <a:t>:</a:t>
            </a:r>
            <a:endParaRPr lang="es-419" sz="1400" dirty="0" smtClean="0"/>
          </a:p>
        </p:txBody>
      </p:sp>
    </p:spTree>
    <p:extLst>
      <p:ext uri="{BB962C8B-B14F-4D97-AF65-F5344CB8AC3E}">
        <p14:creationId xmlns:p14="http://schemas.microsoft.com/office/powerpoint/2010/main" val="3112477582"/>
      </p:ext>
    </p:extLst>
  </p:cSld>
  <p:clrMapOvr>
    <a:masterClrMapping/>
  </p:clrMapOvr>
  <p:transition>
    <p:spli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xEl>
                                              <p:pRg st="1" end="1"/>
                                            </p:txEl>
                                          </p:spTgt>
                                        </p:tgtEl>
                                        <p:attrNameLst>
                                          <p:attrName>style.visibility</p:attrName>
                                        </p:attrNameLst>
                                      </p:cBhvr>
                                      <p:to>
                                        <p:strVal val="visible"/>
                                      </p:to>
                                    </p:set>
                                    <p:animEffect transition="in" filter="fade">
                                      <p:cBhvr>
                                        <p:cTn id="12" dur="500"/>
                                        <p:tgtEl>
                                          <p:spTgt spid="1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xEl>
                                              <p:pRg st="2" end="2"/>
                                            </p:txEl>
                                          </p:spTgt>
                                        </p:tgtEl>
                                        <p:attrNameLst>
                                          <p:attrName>style.visibility</p:attrName>
                                        </p:attrNameLst>
                                      </p:cBhvr>
                                      <p:to>
                                        <p:strVal val="visible"/>
                                      </p:to>
                                    </p:set>
                                    <p:animEffect transition="in" filter="fade">
                                      <p:cBhvr>
                                        <p:cTn id="17" dur="500"/>
                                        <p:tgtEl>
                                          <p:spTgt spid="10">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4"/>
          <p:cNvSpPr>
            <a:spLocks noGrp="1" noChangeArrowheads="1"/>
          </p:cNvSpPr>
          <p:nvPr>
            <p:ph type="title"/>
          </p:nvPr>
        </p:nvSpPr>
        <p:spPr/>
        <p:txBody>
          <a:bodyPr/>
          <a:lstStyle/>
          <a:p>
            <a:r>
              <a:rPr lang="es-CL" dirty="0" smtClean="0">
                <a:solidFill>
                  <a:srgbClr val="4A66AC"/>
                </a:solidFill>
              </a:rPr>
              <a:t>Principal </a:t>
            </a:r>
            <a:r>
              <a:rPr lang="es-CL" dirty="0" err="1" smtClean="0">
                <a:solidFill>
                  <a:srgbClr val="4A66AC"/>
                </a:solidFill>
              </a:rPr>
              <a:t>component</a:t>
            </a:r>
            <a:r>
              <a:rPr lang="es-CL" dirty="0" smtClean="0">
                <a:solidFill>
                  <a:srgbClr val="4A66AC"/>
                </a:solidFill>
              </a:rPr>
              <a:t> </a:t>
            </a:r>
            <a:r>
              <a:rPr lang="es-CL" dirty="0" err="1" smtClean="0">
                <a:solidFill>
                  <a:srgbClr val="4A66AC"/>
                </a:solidFill>
              </a:rPr>
              <a:t>analysis</a:t>
            </a:r>
            <a:r>
              <a:rPr lang="es-CL" dirty="0" smtClean="0">
                <a:solidFill>
                  <a:srgbClr val="4A66AC"/>
                </a:solidFill>
              </a:rPr>
              <a:t> (PCA)</a:t>
            </a:r>
            <a:endParaRPr lang="en-GB" dirty="0" smtClean="0"/>
          </a:p>
        </p:txBody>
      </p:sp>
      <p:sp>
        <p:nvSpPr>
          <p:cNvPr id="3" name="TextBox 2"/>
          <p:cNvSpPr txBox="1"/>
          <p:nvPr/>
        </p:nvSpPr>
        <p:spPr>
          <a:xfrm>
            <a:off x="1097280" y="2018211"/>
            <a:ext cx="7863840" cy="646331"/>
          </a:xfrm>
          <a:prstGeom prst="rect">
            <a:avLst/>
          </a:prstGeom>
          <a:noFill/>
        </p:spPr>
        <p:txBody>
          <a:bodyPr wrap="square" rtlCol="0">
            <a:spAutoFit/>
          </a:bodyPr>
          <a:lstStyle/>
          <a:p>
            <a:r>
              <a:rPr lang="es-419" dirty="0" smtClean="0"/>
              <a:t>Idea básica: Determinar una rotación que describa los datos del espacio U en V. (Buscamos un espacio ortogonal) </a:t>
            </a:r>
            <a:endParaRPr lang="en-US" dirty="0"/>
          </a:p>
        </p:txBody>
      </p:sp>
      <p:pic>
        <p:nvPicPr>
          <p:cNvPr id="4" name="Picture 3"/>
          <p:cNvPicPr>
            <a:picLocks noChangeAspect="1"/>
          </p:cNvPicPr>
          <p:nvPr/>
        </p:nvPicPr>
        <p:blipFill>
          <a:blip r:embed="rId3"/>
          <a:stretch>
            <a:fillRect/>
          </a:stretch>
        </p:blipFill>
        <p:spPr>
          <a:xfrm>
            <a:off x="3907155" y="2664542"/>
            <a:ext cx="4438650" cy="3086100"/>
          </a:xfrm>
          <a:prstGeom prst="rect">
            <a:avLst/>
          </a:prstGeom>
        </p:spPr>
      </p:pic>
    </p:spTree>
    <p:extLst>
      <p:ext uri="{BB962C8B-B14F-4D97-AF65-F5344CB8AC3E}">
        <p14:creationId xmlns:p14="http://schemas.microsoft.com/office/powerpoint/2010/main" val="3887532583"/>
      </p:ext>
    </p:extLst>
  </p:cSld>
  <p:clrMapOvr>
    <a:masterClrMapping/>
  </p:clrMapOvr>
  <p:transition>
    <p:split/>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4"/>
          <p:cNvSpPr>
            <a:spLocks noGrp="1" noChangeArrowheads="1"/>
          </p:cNvSpPr>
          <p:nvPr>
            <p:ph type="title"/>
          </p:nvPr>
        </p:nvSpPr>
        <p:spPr/>
        <p:txBody>
          <a:bodyPr/>
          <a:lstStyle/>
          <a:p>
            <a:r>
              <a:rPr lang="es-CL" dirty="0" smtClean="0">
                <a:solidFill>
                  <a:srgbClr val="4A66AC"/>
                </a:solidFill>
              </a:rPr>
              <a:t>Principal </a:t>
            </a:r>
            <a:r>
              <a:rPr lang="es-CL" dirty="0" err="1" smtClean="0">
                <a:solidFill>
                  <a:srgbClr val="4A66AC"/>
                </a:solidFill>
              </a:rPr>
              <a:t>component</a:t>
            </a:r>
            <a:r>
              <a:rPr lang="es-CL" dirty="0" smtClean="0">
                <a:solidFill>
                  <a:srgbClr val="4A66AC"/>
                </a:solidFill>
              </a:rPr>
              <a:t> </a:t>
            </a:r>
            <a:r>
              <a:rPr lang="es-CL" dirty="0" err="1" smtClean="0">
                <a:solidFill>
                  <a:srgbClr val="4A66AC"/>
                </a:solidFill>
              </a:rPr>
              <a:t>analysis</a:t>
            </a:r>
            <a:r>
              <a:rPr lang="es-CL" dirty="0" smtClean="0">
                <a:solidFill>
                  <a:srgbClr val="4A66AC"/>
                </a:solidFill>
              </a:rPr>
              <a:t> (PCA)</a:t>
            </a:r>
            <a:endParaRPr lang="en-GB" dirty="0" smtClean="0"/>
          </a:p>
        </p:txBody>
      </p:sp>
      <p:pic>
        <p:nvPicPr>
          <p:cNvPr id="2" name="Picture 1"/>
          <p:cNvPicPr>
            <a:picLocks noChangeAspect="1"/>
          </p:cNvPicPr>
          <p:nvPr/>
        </p:nvPicPr>
        <p:blipFill>
          <a:blip r:embed="rId3"/>
          <a:stretch>
            <a:fillRect/>
          </a:stretch>
        </p:blipFill>
        <p:spPr>
          <a:xfrm>
            <a:off x="2833552" y="1960364"/>
            <a:ext cx="6352652" cy="3778156"/>
          </a:xfrm>
          <a:prstGeom prst="rect">
            <a:avLst/>
          </a:prstGeom>
        </p:spPr>
      </p:pic>
      <p:sp>
        <p:nvSpPr>
          <p:cNvPr id="3" name="TextBox 2"/>
          <p:cNvSpPr txBox="1"/>
          <p:nvPr/>
        </p:nvSpPr>
        <p:spPr>
          <a:xfrm>
            <a:off x="744583" y="2299063"/>
            <a:ext cx="1554480" cy="369332"/>
          </a:xfrm>
          <a:prstGeom prst="rect">
            <a:avLst/>
          </a:prstGeom>
          <a:noFill/>
        </p:spPr>
        <p:txBody>
          <a:bodyPr wrap="square" rtlCol="0">
            <a:spAutoFit/>
          </a:bodyPr>
          <a:lstStyle/>
          <a:p>
            <a:r>
              <a:rPr lang="es-419" dirty="0" smtClean="0"/>
              <a:t>Enfoque:</a:t>
            </a:r>
            <a:endParaRPr lang="en-US" dirty="0"/>
          </a:p>
        </p:txBody>
      </p:sp>
    </p:spTree>
    <p:extLst>
      <p:ext uri="{BB962C8B-B14F-4D97-AF65-F5344CB8AC3E}">
        <p14:creationId xmlns:p14="http://schemas.microsoft.com/office/powerpoint/2010/main" val="1025770472"/>
      </p:ext>
    </p:extLst>
  </p:cSld>
  <p:clrMapOvr>
    <a:masterClrMapping/>
  </p:clrMapOvr>
  <p:transition>
    <p:split/>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4"/>
          <p:cNvSpPr>
            <a:spLocks noGrp="1" noChangeArrowheads="1"/>
          </p:cNvSpPr>
          <p:nvPr>
            <p:ph type="title"/>
          </p:nvPr>
        </p:nvSpPr>
        <p:spPr/>
        <p:txBody>
          <a:bodyPr/>
          <a:lstStyle/>
          <a:p>
            <a:r>
              <a:rPr lang="es-CL" dirty="0" smtClean="0">
                <a:solidFill>
                  <a:srgbClr val="4A66AC"/>
                </a:solidFill>
              </a:rPr>
              <a:t>Principal </a:t>
            </a:r>
            <a:r>
              <a:rPr lang="es-CL" dirty="0" err="1" smtClean="0">
                <a:solidFill>
                  <a:srgbClr val="4A66AC"/>
                </a:solidFill>
              </a:rPr>
              <a:t>component</a:t>
            </a:r>
            <a:r>
              <a:rPr lang="es-CL" dirty="0" smtClean="0">
                <a:solidFill>
                  <a:srgbClr val="4A66AC"/>
                </a:solidFill>
              </a:rPr>
              <a:t> </a:t>
            </a:r>
            <a:r>
              <a:rPr lang="es-CL" dirty="0" err="1" smtClean="0">
                <a:solidFill>
                  <a:srgbClr val="4A66AC"/>
                </a:solidFill>
              </a:rPr>
              <a:t>analysis</a:t>
            </a:r>
            <a:r>
              <a:rPr lang="es-CL" dirty="0" smtClean="0">
                <a:solidFill>
                  <a:srgbClr val="4A66AC"/>
                </a:solidFill>
              </a:rPr>
              <a:t> (PCA)</a:t>
            </a:r>
            <a:endParaRPr lang="en-GB" dirty="0" smtClean="0"/>
          </a:p>
        </p:txBody>
      </p:sp>
      <p:sp>
        <p:nvSpPr>
          <p:cNvPr id="3" name="TextBox 2"/>
          <p:cNvSpPr txBox="1"/>
          <p:nvPr/>
        </p:nvSpPr>
        <p:spPr>
          <a:xfrm>
            <a:off x="1097279" y="2018209"/>
            <a:ext cx="9940835" cy="2236510"/>
          </a:xfrm>
          <a:prstGeom prst="rect">
            <a:avLst/>
          </a:prstGeom>
          <a:noFill/>
        </p:spPr>
        <p:txBody>
          <a:bodyPr wrap="square" rtlCol="0">
            <a:spAutoFit/>
          </a:bodyPr>
          <a:lstStyle/>
          <a:p>
            <a:pPr marL="285750" lvl="1" indent="-285750">
              <a:lnSpc>
                <a:spcPct val="90000"/>
              </a:lnSpc>
              <a:spcBef>
                <a:spcPts val="200"/>
              </a:spcBef>
              <a:spcAft>
                <a:spcPts val="400"/>
              </a:spcAft>
              <a:buClr>
                <a:srgbClr val="4A66AC"/>
              </a:buClr>
              <a:buSzPct val="85000"/>
              <a:buFont typeface="Arial" panose="020B0604020202020204" pitchFamily="34" charset="0"/>
              <a:buChar char="•"/>
            </a:pPr>
            <a:r>
              <a:rPr lang="es-419" sz="2400" dirty="0"/>
              <a:t>Se puede probar que        </a:t>
            </a:r>
            <a:r>
              <a:rPr lang="es-419" sz="2400" dirty="0" smtClean="0"/>
              <a:t>corresponde </a:t>
            </a:r>
            <a:r>
              <a:rPr lang="es-419" sz="2400" dirty="0"/>
              <a:t>a los vectores propios de             asociados al mayor valor propio número k.</a:t>
            </a:r>
          </a:p>
          <a:p>
            <a:pPr marL="285750" lvl="1" indent="-285750">
              <a:lnSpc>
                <a:spcPct val="90000"/>
              </a:lnSpc>
              <a:spcBef>
                <a:spcPts val="200"/>
              </a:spcBef>
              <a:spcAft>
                <a:spcPts val="400"/>
              </a:spcAft>
              <a:buClr>
                <a:srgbClr val="4A66AC"/>
              </a:buClr>
              <a:buSzPct val="85000"/>
              <a:buFont typeface="Arial" panose="020B0604020202020204" pitchFamily="34" charset="0"/>
              <a:buChar char="•"/>
            </a:pPr>
            <a:r>
              <a:rPr lang="es-419" sz="2400" dirty="0"/>
              <a:t>La varianza explicada por la j-</a:t>
            </a:r>
            <a:r>
              <a:rPr lang="es-419" sz="2400" dirty="0" err="1"/>
              <a:t>ésima</a:t>
            </a:r>
            <a:r>
              <a:rPr lang="es-419" sz="2400" dirty="0"/>
              <a:t> componente corresponde al j-</a:t>
            </a:r>
            <a:r>
              <a:rPr lang="es-419" sz="2400" dirty="0" err="1"/>
              <a:t>ésimo</a:t>
            </a:r>
            <a:r>
              <a:rPr lang="es-419" sz="2400" dirty="0"/>
              <a:t> valor propio de </a:t>
            </a:r>
            <a:endParaRPr lang="es-419" sz="2400" dirty="0" smtClean="0"/>
          </a:p>
          <a:p>
            <a:pPr marL="285750" lvl="1" indent="-285750">
              <a:lnSpc>
                <a:spcPct val="90000"/>
              </a:lnSpc>
              <a:spcBef>
                <a:spcPts val="200"/>
              </a:spcBef>
              <a:spcAft>
                <a:spcPts val="400"/>
              </a:spcAft>
              <a:buClr>
                <a:srgbClr val="4A66AC"/>
              </a:buClr>
              <a:buSzPct val="85000"/>
              <a:buFont typeface="Arial" panose="020B0604020202020204" pitchFamily="34" charset="0"/>
              <a:buChar char="•"/>
            </a:pPr>
            <a:endParaRPr lang="es-419" sz="2400" dirty="0"/>
          </a:p>
          <a:p>
            <a:pPr marL="285750" indent="-285750">
              <a:buFont typeface="Arial" panose="020B0604020202020204" pitchFamily="34" charset="0"/>
              <a:buChar char="•"/>
            </a:pPr>
            <a:endParaRPr lang="en-US" dirty="0"/>
          </a:p>
        </p:txBody>
      </p:sp>
      <p:pic>
        <p:nvPicPr>
          <p:cNvPr id="2" name="Picture 1"/>
          <p:cNvPicPr>
            <a:picLocks noChangeAspect="1"/>
          </p:cNvPicPr>
          <p:nvPr/>
        </p:nvPicPr>
        <p:blipFill>
          <a:blip r:embed="rId3"/>
          <a:stretch>
            <a:fillRect/>
          </a:stretch>
        </p:blipFill>
        <p:spPr>
          <a:xfrm>
            <a:off x="4567822" y="3499388"/>
            <a:ext cx="2551435" cy="864196"/>
          </a:xfrm>
          <a:prstGeom prst="rect">
            <a:avLst/>
          </a:prstGeom>
        </p:spPr>
      </p:pic>
      <p:pic>
        <p:nvPicPr>
          <p:cNvPr id="9" name="Picture 8"/>
          <p:cNvPicPr>
            <a:picLocks noChangeAspect="1"/>
          </p:cNvPicPr>
          <p:nvPr/>
        </p:nvPicPr>
        <p:blipFill rotWithShape="1">
          <a:blip r:embed="rId3"/>
          <a:srcRect l="65991" t="20421" r="7493" b="9803"/>
          <a:stretch/>
        </p:blipFill>
        <p:spPr>
          <a:xfrm>
            <a:off x="4326683" y="2031102"/>
            <a:ext cx="482277" cy="429856"/>
          </a:xfrm>
          <a:prstGeom prst="rect">
            <a:avLst/>
          </a:prstGeom>
        </p:spPr>
      </p:pic>
      <p:pic>
        <p:nvPicPr>
          <p:cNvPr id="10" name="Picture 9"/>
          <p:cNvPicPr>
            <a:picLocks noChangeAspect="1"/>
          </p:cNvPicPr>
          <p:nvPr/>
        </p:nvPicPr>
        <p:blipFill>
          <a:blip r:embed="rId4"/>
          <a:stretch>
            <a:fillRect/>
          </a:stretch>
        </p:blipFill>
        <p:spPr>
          <a:xfrm>
            <a:off x="3482789" y="3136464"/>
            <a:ext cx="705860" cy="314922"/>
          </a:xfrm>
          <a:prstGeom prst="rect">
            <a:avLst/>
          </a:prstGeom>
        </p:spPr>
      </p:pic>
      <p:pic>
        <p:nvPicPr>
          <p:cNvPr id="6" name="Picture 5"/>
          <p:cNvPicPr>
            <a:picLocks noChangeAspect="1"/>
          </p:cNvPicPr>
          <p:nvPr/>
        </p:nvPicPr>
        <p:blipFill>
          <a:blip r:embed="rId5"/>
          <a:stretch>
            <a:fillRect/>
          </a:stretch>
        </p:blipFill>
        <p:spPr>
          <a:xfrm>
            <a:off x="4923556" y="4644434"/>
            <a:ext cx="1839966" cy="433813"/>
          </a:xfrm>
          <a:prstGeom prst="rect">
            <a:avLst/>
          </a:prstGeom>
        </p:spPr>
      </p:pic>
      <p:pic>
        <p:nvPicPr>
          <p:cNvPr id="12" name="Picture 11"/>
          <p:cNvPicPr>
            <a:picLocks noChangeAspect="1"/>
          </p:cNvPicPr>
          <p:nvPr/>
        </p:nvPicPr>
        <p:blipFill>
          <a:blip r:embed="rId4"/>
          <a:stretch>
            <a:fillRect/>
          </a:stretch>
        </p:blipFill>
        <p:spPr>
          <a:xfrm>
            <a:off x="9787794" y="2060019"/>
            <a:ext cx="705860" cy="314922"/>
          </a:xfrm>
          <a:prstGeom prst="rect">
            <a:avLst/>
          </a:prstGeom>
        </p:spPr>
      </p:pic>
    </p:spTree>
    <p:extLst>
      <p:ext uri="{BB962C8B-B14F-4D97-AF65-F5344CB8AC3E}">
        <p14:creationId xmlns:p14="http://schemas.microsoft.com/office/powerpoint/2010/main" val="2612001876"/>
      </p:ext>
    </p:extLst>
  </p:cSld>
  <p:clrMapOvr>
    <a:masterClrMapping/>
  </p:clrMapOvr>
  <p:transition>
    <p:split/>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4"/>
          <p:cNvSpPr>
            <a:spLocks noGrp="1" noChangeArrowheads="1"/>
          </p:cNvSpPr>
          <p:nvPr>
            <p:ph type="title"/>
          </p:nvPr>
        </p:nvSpPr>
        <p:spPr/>
        <p:txBody>
          <a:bodyPr/>
          <a:lstStyle/>
          <a:p>
            <a:r>
              <a:rPr lang="es-CL" dirty="0" smtClean="0">
                <a:solidFill>
                  <a:srgbClr val="4A66AC"/>
                </a:solidFill>
              </a:rPr>
              <a:t>Principal </a:t>
            </a:r>
            <a:r>
              <a:rPr lang="es-CL" dirty="0" err="1" smtClean="0">
                <a:solidFill>
                  <a:srgbClr val="4A66AC"/>
                </a:solidFill>
              </a:rPr>
              <a:t>component</a:t>
            </a:r>
            <a:r>
              <a:rPr lang="es-CL" dirty="0" smtClean="0">
                <a:solidFill>
                  <a:srgbClr val="4A66AC"/>
                </a:solidFill>
              </a:rPr>
              <a:t> </a:t>
            </a:r>
            <a:r>
              <a:rPr lang="es-CL" dirty="0" err="1" smtClean="0">
                <a:solidFill>
                  <a:srgbClr val="4A66AC"/>
                </a:solidFill>
              </a:rPr>
              <a:t>analysis</a:t>
            </a:r>
            <a:r>
              <a:rPr lang="es-CL" dirty="0" smtClean="0">
                <a:solidFill>
                  <a:srgbClr val="4A66AC"/>
                </a:solidFill>
              </a:rPr>
              <a:t> (PCA)</a:t>
            </a:r>
            <a:endParaRPr lang="en-GB" dirty="0" smtClean="0"/>
          </a:p>
        </p:txBody>
      </p:sp>
      <p:sp>
        <p:nvSpPr>
          <p:cNvPr id="19" name="TextBox 18"/>
          <p:cNvSpPr txBox="1"/>
          <p:nvPr/>
        </p:nvSpPr>
        <p:spPr>
          <a:xfrm>
            <a:off x="9186204" y="6488668"/>
            <a:ext cx="2865119" cy="369332"/>
          </a:xfrm>
          <a:prstGeom prst="rect">
            <a:avLst/>
          </a:prstGeom>
          <a:noFill/>
        </p:spPr>
        <p:txBody>
          <a:bodyPr wrap="square" rtlCol="0">
            <a:spAutoFit/>
          </a:bodyPr>
          <a:lstStyle/>
          <a:p>
            <a:r>
              <a:rPr lang="es-419" dirty="0" smtClean="0">
                <a:solidFill>
                  <a:schemeClr val="bg1"/>
                </a:solidFill>
              </a:rPr>
              <a:t>mjorquera@metricarts.com</a:t>
            </a:r>
            <a:endParaRPr lang="en-US" dirty="0">
              <a:solidFill>
                <a:schemeClr val="bg1"/>
              </a:solidFill>
            </a:endParaRPr>
          </a:p>
        </p:txBody>
      </p:sp>
      <p:sp>
        <p:nvSpPr>
          <p:cNvPr id="2" name="CuadroTexto 1"/>
          <p:cNvSpPr txBox="1"/>
          <p:nvPr/>
        </p:nvSpPr>
        <p:spPr>
          <a:xfrm>
            <a:off x="1665514" y="2438400"/>
            <a:ext cx="1848904" cy="646331"/>
          </a:xfrm>
          <a:prstGeom prst="rect">
            <a:avLst/>
          </a:prstGeom>
          <a:noFill/>
        </p:spPr>
        <p:txBody>
          <a:bodyPr wrap="none" rtlCol="0">
            <a:spAutoFit/>
          </a:bodyPr>
          <a:lstStyle/>
          <a:p>
            <a:r>
              <a:rPr lang="es-ES" sz="3600" dirty="0" smtClean="0"/>
              <a:t>Ejercicio</a:t>
            </a:r>
            <a:endParaRPr lang="es-419" dirty="0"/>
          </a:p>
        </p:txBody>
      </p:sp>
    </p:spTree>
    <p:extLst>
      <p:ext uri="{BB962C8B-B14F-4D97-AF65-F5344CB8AC3E}">
        <p14:creationId xmlns:p14="http://schemas.microsoft.com/office/powerpoint/2010/main" val="3497506615"/>
      </p:ext>
    </p:extLst>
  </p:cSld>
  <p:clrMapOvr>
    <a:masterClrMapping/>
  </p:clrMapOvr>
  <p:transition>
    <p:split/>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mtClean="0"/>
              <a:t>Ahora examinemos el siguiente ejemplo:</a:t>
            </a:r>
            <a:endParaRPr lang="es-CL"/>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3227719195"/>
              </p:ext>
            </p:extLst>
          </p:nvPr>
        </p:nvGraphicFramePr>
        <p:xfrm>
          <a:off x="1097280" y="2109875"/>
          <a:ext cx="10058400" cy="2123440"/>
        </p:xfrm>
        <a:graphic>
          <a:graphicData uri="http://schemas.openxmlformats.org/drawingml/2006/table">
            <a:tbl>
              <a:tblPr firstRow="1" bandRow="1">
                <a:tableStyleId>{5C22544A-7EE6-4342-B048-85BDC9FD1C3A}</a:tableStyleId>
              </a:tblPr>
              <a:tblGrid>
                <a:gridCol w="1676400">
                  <a:extLst>
                    <a:ext uri="{9D8B030D-6E8A-4147-A177-3AD203B41FA5}">
                      <a16:colId xmlns:a16="http://schemas.microsoft.com/office/drawing/2014/main" val="1905108925"/>
                    </a:ext>
                  </a:extLst>
                </a:gridCol>
                <a:gridCol w="1676400">
                  <a:extLst>
                    <a:ext uri="{9D8B030D-6E8A-4147-A177-3AD203B41FA5}">
                      <a16:colId xmlns:a16="http://schemas.microsoft.com/office/drawing/2014/main" val="1398955434"/>
                    </a:ext>
                  </a:extLst>
                </a:gridCol>
                <a:gridCol w="1676400">
                  <a:extLst>
                    <a:ext uri="{9D8B030D-6E8A-4147-A177-3AD203B41FA5}">
                      <a16:colId xmlns:a16="http://schemas.microsoft.com/office/drawing/2014/main" val="1016187346"/>
                    </a:ext>
                  </a:extLst>
                </a:gridCol>
                <a:gridCol w="1676400">
                  <a:extLst>
                    <a:ext uri="{9D8B030D-6E8A-4147-A177-3AD203B41FA5}">
                      <a16:colId xmlns:a16="http://schemas.microsoft.com/office/drawing/2014/main" val="1084177137"/>
                    </a:ext>
                  </a:extLst>
                </a:gridCol>
                <a:gridCol w="1676400">
                  <a:extLst>
                    <a:ext uri="{9D8B030D-6E8A-4147-A177-3AD203B41FA5}">
                      <a16:colId xmlns:a16="http://schemas.microsoft.com/office/drawing/2014/main" val="2465027678"/>
                    </a:ext>
                  </a:extLst>
                </a:gridCol>
                <a:gridCol w="1676400">
                  <a:extLst>
                    <a:ext uri="{9D8B030D-6E8A-4147-A177-3AD203B41FA5}">
                      <a16:colId xmlns:a16="http://schemas.microsoft.com/office/drawing/2014/main" val="1469622852"/>
                    </a:ext>
                  </a:extLst>
                </a:gridCol>
              </a:tblGrid>
              <a:tr h="370840">
                <a:tc>
                  <a:txBody>
                    <a:bodyPr/>
                    <a:lstStyle/>
                    <a:p>
                      <a:r>
                        <a:rPr lang="en-US" smtClean="0"/>
                        <a:t>Nombre</a:t>
                      </a:r>
                      <a:endParaRPr lang="es-CL"/>
                    </a:p>
                  </a:txBody>
                  <a:tcPr/>
                </a:tc>
                <a:tc>
                  <a:txBody>
                    <a:bodyPr/>
                    <a:lstStyle/>
                    <a:p>
                      <a:r>
                        <a:rPr lang="en-US" smtClean="0"/>
                        <a:t>Monto</a:t>
                      </a:r>
                      <a:endParaRPr lang="es-CL"/>
                    </a:p>
                  </a:txBody>
                  <a:tcPr/>
                </a:tc>
                <a:tc>
                  <a:txBody>
                    <a:bodyPr/>
                    <a:lstStyle/>
                    <a:p>
                      <a:r>
                        <a:rPr lang="en-US" smtClean="0"/>
                        <a:t>De</a:t>
                      </a:r>
                      <a:r>
                        <a:rPr lang="en-US" baseline="0" smtClean="0"/>
                        <a:t> dónde es la cuenta</a:t>
                      </a:r>
                      <a:endParaRPr lang="es-CL"/>
                    </a:p>
                  </a:txBody>
                  <a:tcPr/>
                </a:tc>
                <a:tc>
                  <a:txBody>
                    <a:bodyPr/>
                    <a:lstStyle/>
                    <a:p>
                      <a:r>
                        <a:rPr lang="en-US" smtClean="0"/>
                        <a:t>Dónde</a:t>
                      </a:r>
                      <a:r>
                        <a:rPr lang="en-US" baseline="0" smtClean="0"/>
                        <a:t> fue usado</a:t>
                      </a:r>
                      <a:endParaRPr lang="es-CL"/>
                    </a:p>
                  </a:txBody>
                  <a:tcPr/>
                </a:tc>
                <a:tc>
                  <a:txBody>
                    <a:bodyPr/>
                    <a:lstStyle/>
                    <a:p>
                      <a:r>
                        <a:rPr lang="en-US" smtClean="0"/>
                        <a:t>Edad</a:t>
                      </a:r>
                      <a:endParaRPr lang="es-CL"/>
                    </a:p>
                  </a:txBody>
                  <a:tcPr/>
                </a:tc>
                <a:tc>
                  <a:txBody>
                    <a:bodyPr/>
                    <a:lstStyle/>
                    <a:p>
                      <a:r>
                        <a:rPr lang="en-US" smtClean="0"/>
                        <a:t>Fraude</a:t>
                      </a:r>
                      <a:endParaRPr lang="es-CL"/>
                    </a:p>
                  </a:txBody>
                  <a:tcPr/>
                </a:tc>
                <a:extLst>
                  <a:ext uri="{0D108BD9-81ED-4DB2-BD59-A6C34878D82A}">
                    <a16:rowId xmlns:a16="http://schemas.microsoft.com/office/drawing/2014/main" val="1544106853"/>
                  </a:ext>
                </a:extLst>
              </a:tr>
              <a:tr h="370840">
                <a:tc>
                  <a:txBody>
                    <a:bodyPr/>
                    <a:lstStyle/>
                    <a:p>
                      <a:r>
                        <a:rPr lang="en-US" smtClean="0"/>
                        <a:t>Juan</a:t>
                      </a:r>
                      <a:endParaRPr lang="es-CL"/>
                    </a:p>
                  </a:txBody>
                  <a:tcPr/>
                </a:tc>
                <a:tc>
                  <a:txBody>
                    <a:bodyPr/>
                    <a:lstStyle/>
                    <a:p>
                      <a:r>
                        <a:rPr lang="en-US" smtClean="0"/>
                        <a:t>2500</a:t>
                      </a:r>
                      <a:endParaRPr lang="es-CL"/>
                    </a:p>
                  </a:txBody>
                  <a:tcPr/>
                </a:tc>
                <a:tc>
                  <a:txBody>
                    <a:bodyPr/>
                    <a:lstStyle/>
                    <a:p>
                      <a:r>
                        <a:rPr lang="en-US" smtClean="0"/>
                        <a:t>Chile</a:t>
                      </a:r>
                      <a:endParaRPr lang="es-CL"/>
                    </a:p>
                  </a:txBody>
                  <a:tcPr/>
                </a:tc>
                <a:tc>
                  <a:txBody>
                    <a:bodyPr/>
                    <a:lstStyle/>
                    <a:p>
                      <a:r>
                        <a:rPr lang="en-US" smtClean="0"/>
                        <a:t>Brasil</a:t>
                      </a:r>
                      <a:endParaRPr lang="es-CL"/>
                    </a:p>
                  </a:txBody>
                  <a:tcPr/>
                </a:tc>
                <a:tc>
                  <a:txBody>
                    <a:bodyPr/>
                    <a:lstStyle/>
                    <a:p>
                      <a:r>
                        <a:rPr lang="en-US" smtClean="0"/>
                        <a:t>30</a:t>
                      </a:r>
                      <a:endParaRPr lang="es-CL"/>
                    </a:p>
                  </a:txBody>
                  <a:tcPr/>
                </a:tc>
                <a:tc>
                  <a:txBody>
                    <a:bodyPr/>
                    <a:lstStyle/>
                    <a:p>
                      <a:r>
                        <a:rPr lang="en-US" smtClean="0"/>
                        <a:t>No</a:t>
                      </a:r>
                      <a:endParaRPr lang="es-CL"/>
                    </a:p>
                  </a:txBody>
                  <a:tcPr/>
                </a:tc>
                <a:extLst>
                  <a:ext uri="{0D108BD9-81ED-4DB2-BD59-A6C34878D82A}">
                    <a16:rowId xmlns:a16="http://schemas.microsoft.com/office/drawing/2014/main" val="3494178232"/>
                  </a:ext>
                </a:extLst>
              </a:tr>
              <a:tr h="370840">
                <a:tc>
                  <a:txBody>
                    <a:bodyPr/>
                    <a:lstStyle/>
                    <a:p>
                      <a:r>
                        <a:rPr lang="en-US" smtClean="0"/>
                        <a:t>Pedro</a:t>
                      </a:r>
                      <a:endParaRPr lang="es-CL"/>
                    </a:p>
                  </a:txBody>
                  <a:tcPr/>
                </a:tc>
                <a:tc>
                  <a:txBody>
                    <a:bodyPr/>
                    <a:lstStyle/>
                    <a:p>
                      <a:r>
                        <a:rPr lang="en-US" smtClean="0"/>
                        <a:t>1300</a:t>
                      </a:r>
                      <a:endParaRPr lang="es-CL"/>
                    </a:p>
                  </a:txBody>
                  <a:tcPr/>
                </a:tc>
                <a:tc>
                  <a:txBody>
                    <a:bodyPr/>
                    <a:lstStyle/>
                    <a:p>
                      <a:r>
                        <a:rPr lang="en-US" smtClean="0"/>
                        <a:t>Rusia</a:t>
                      </a:r>
                      <a:endParaRPr lang="es-CL"/>
                    </a:p>
                  </a:txBody>
                  <a:tcPr/>
                </a:tc>
                <a:tc>
                  <a:txBody>
                    <a:bodyPr/>
                    <a:lstStyle/>
                    <a:p>
                      <a:r>
                        <a:rPr lang="en-US" smtClean="0"/>
                        <a:t>España</a:t>
                      </a:r>
                      <a:endParaRPr lang="es-CL"/>
                    </a:p>
                  </a:txBody>
                  <a:tcPr/>
                </a:tc>
                <a:tc>
                  <a:txBody>
                    <a:bodyPr/>
                    <a:lstStyle/>
                    <a:p>
                      <a:r>
                        <a:rPr lang="en-US" smtClean="0"/>
                        <a:t>22</a:t>
                      </a:r>
                      <a:endParaRPr lang="es-CL"/>
                    </a:p>
                  </a:txBody>
                  <a:tcPr/>
                </a:tc>
                <a:tc>
                  <a:txBody>
                    <a:bodyPr/>
                    <a:lstStyle/>
                    <a:p>
                      <a:r>
                        <a:rPr lang="en-US" smtClean="0"/>
                        <a:t>Sí</a:t>
                      </a:r>
                      <a:endParaRPr lang="es-CL"/>
                    </a:p>
                  </a:txBody>
                  <a:tcPr/>
                </a:tc>
                <a:extLst>
                  <a:ext uri="{0D108BD9-81ED-4DB2-BD59-A6C34878D82A}">
                    <a16:rowId xmlns:a16="http://schemas.microsoft.com/office/drawing/2014/main" val="505791992"/>
                  </a:ext>
                </a:extLst>
              </a:tr>
              <a:tr h="370840">
                <a:tc>
                  <a:txBody>
                    <a:bodyPr/>
                    <a:lstStyle/>
                    <a:p>
                      <a:r>
                        <a:rPr lang="en-US" smtClean="0"/>
                        <a:t>Pablo</a:t>
                      </a:r>
                      <a:endParaRPr lang="es-CL"/>
                    </a:p>
                  </a:txBody>
                  <a:tcPr/>
                </a:tc>
                <a:tc>
                  <a:txBody>
                    <a:bodyPr/>
                    <a:lstStyle/>
                    <a:p>
                      <a:r>
                        <a:rPr lang="en-US" smtClean="0"/>
                        <a:t>5000</a:t>
                      </a:r>
                      <a:endParaRPr lang="es-CL"/>
                    </a:p>
                  </a:txBody>
                  <a:tcPr/>
                </a:tc>
                <a:tc>
                  <a:txBody>
                    <a:bodyPr/>
                    <a:lstStyle/>
                    <a:p>
                      <a:r>
                        <a:rPr lang="en-US" smtClean="0"/>
                        <a:t>Rusia</a:t>
                      </a:r>
                      <a:endParaRPr lang="es-CL"/>
                    </a:p>
                  </a:txBody>
                  <a:tcPr/>
                </a:tc>
                <a:tc>
                  <a:txBody>
                    <a:bodyPr/>
                    <a:lstStyle/>
                    <a:p>
                      <a:r>
                        <a:rPr lang="en-US" smtClean="0"/>
                        <a:t>Chile</a:t>
                      </a:r>
                      <a:endParaRPr lang="es-CL"/>
                    </a:p>
                  </a:txBody>
                  <a:tcPr/>
                </a:tc>
                <a:tc>
                  <a:txBody>
                    <a:bodyPr/>
                    <a:lstStyle/>
                    <a:p>
                      <a:r>
                        <a:rPr lang="en-US" smtClean="0"/>
                        <a:t>26</a:t>
                      </a:r>
                      <a:endParaRPr lang="es-CL"/>
                    </a:p>
                  </a:txBody>
                  <a:tcPr/>
                </a:tc>
                <a:tc>
                  <a:txBody>
                    <a:bodyPr/>
                    <a:lstStyle/>
                    <a:p>
                      <a:r>
                        <a:rPr lang="en-US" smtClean="0"/>
                        <a:t>Sí</a:t>
                      </a:r>
                      <a:endParaRPr lang="es-CL"/>
                    </a:p>
                  </a:txBody>
                  <a:tcPr/>
                </a:tc>
                <a:extLst>
                  <a:ext uri="{0D108BD9-81ED-4DB2-BD59-A6C34878D82A}">
                    <a16:rowId xmlns:a16="http://schemas.microsoft.com/office/drawing/2014/main" val="1787745192"/>
                  </a:ext>
                </a:extLst>
              </a:tr>
              <a:tr h="370840">
                <a:tc>
                  <a:txBody>
                    <a:bodyPr/>
                    <a:lstStyle/>
                    <a:p>
                      <a:r>
                        <a:rPr lang="en-US" smtClean="0"/>
                        <a:t>Andrea</a:t>
                      </a:r>
                      <a:endParaRPr lang="es-CL"/>
                    </a:p>
                  </a:txBody>
                  <a:tcPr/>
                </a:tc>
                <a:tc>
                  <a:txBody>
                    <a:bodyPr/>
                    <a:lstStyle/>
                    <a:p>
                      <a:r>
                        <a:rPr lang="en-US" smtClean="0"/>
                        <a:t>7000</a:t>
                      </a:r>
                      <a:endParaRPr lang="es-CL"/>
                    </a:p>
                  </a:txBody>
                  <a:tcPr/>
                </a:tc>
                <a:tc>
                  <a:txBody>
                    <a:bodyPr/>
                    <a:lstStyle/>
                    <a:p>
                      <a:r>
                        <a:rPr lang="en-US" smtClean="0"/>
                        <a:t>Colombia</a:t>
                      </a:r>
                      <a:endParaRPr lang="es-CL"/>
                    </a:p>
                  </a:txBody>
                  <a:tcPr/>
                </a:tc>
                <a:tc>
                  <a:txBody>
                    <a:bodyPr/>
                    <a:lstStyle/>
                    <a:p>
                      <a:r>
                        <a:rPr lang="en-US" smtClean="0"/>
                        <a:t>Argentina</a:t>
                      </a:r>
                      <a:endParaRPr lang="es-CL"/>
                    </a:p>
                  </a:txBody>
                  <a:tcPr/>
                </a:tc>
                <a:tc>
                  <a:txBody>
                    <a:bodyPr/>
                    <a:lstStyle/>
                    <a:p>
                      <a:r>
                        <a:rPr lang="en-US" smtClean="0"/>
                        <a:t>40</a:t>
                      </a:r>
                      <a:endParaRPr lang="es-CL"/>
                    </a:p>
                  </a:txBody>
                  <a:tcPr/>
                </a:tc>
                <a:tc>
                  <a:txBody>
                    <a:bodyPr/>
                    <a:lstStyle/>
                    <a:p>
                      <a:r>
                        <a:rPr lang="en-US" smtClean="0"/>
                        <a:t>No</a:t>
                      </a:r>
                      <a:endParaRPr lang="es-CL"/>
                    </a:p>
                  </a:txBody>
                  <a:tcPr/>
                </a:tc>
                <a:extLst>
                  <a:ext uri="{0D108BD9-81ED-4DB2-BD59-A6C34878D82A}">
                    <a16:rowId xmlns:a16="http://schemas.microsoft.com/office/drawing/2014/main" val="1659157035"/>
                  </a:ext>
                </a:extLst>
              </a:tr>
            </a:tbl>
          </a:graphicData>
        </a:graphic>
      </p:graphicFrame>
    </p:spTree>
    <p:extLst>
      <p:ext uri="{BB962C8B-B14F-4D97-AF65-F5344CB8AC3E}">
        <p14:creationId xmlns:p14="http://schemas.microsoft.com/office/powerpoint/2010/main" val="3354355896"/>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Recordar</a:t>
            </a:r>
            <a:endParaRPr lang="es-CL"/>
          </a:p>
        </p:txBody>
      </p:sp>
      <p:sp>
        <p:nvSpPr>
          <p:cNvPr id="3" name="Content Placeholder 2"/>
          <p:cNvSpPr>
            <a:spLocks noGrp="1"/>
          </p:cNvSpPr>
          <p:nvPr>
            <p:ph idx="1"/>
          </p:nvPr>
        </p:nvSpPr>
        <p:spPr/>
        <p:txBody>
          <a:bodyPr/>
          <a:lstStyle/>
          <a:p>
            <a:pPr lvl="1"/>
            <a:r>
              <a:rPr lang="en-US" sz="2400" smtClean="0"/>
              <a:t>Siempre se elige entre flexibilidad de un modelo e interpretabilidad.</a:t>
            </a:r>
          </a:p>
          <a:p>
            <a:pPr lvl="2"/>
            <a:r>
              <a:rPr lang="en-US" sz="1800" smtClean="0"/>
              <a:t>Por ejemplo, en una regresión lineal vs una red neuronal</a:t>
            </a:r>
          </a:p>
          <a:p>
            <a:pPr lvl="1"/>
            <a:r>
              <a:rPr lang="en-US" sz="2400" smtClean="0"/>
              <a:t>Si es que tengo una variable de respuesta en mis datos, puedo entrenar un modelo para esa respuesta a esto se le llama,</a:t>
            </a:r>
            <a:r>
              <a:rPr lang="en-US" sz="2400" b="1" smtClean="0"/>
              <a:t> modelo supervisado</a:t>
            </a:r>
            <a:r>
              <a:rPr lang="en-US" sz="2400" smtClean="0"/>
              <a:t>.</a:t>
            </a:r>
          </a:p>
          <a:p>
            <a:pPr lvl="2"/>
            <a:r>
              <a:rPr lang="en-US" sz="1800" smtClean="0"/>
              <a:t>Dentro de los modelos supervisados, si la variable es categórica (estados), el problema se le dice problema de clasificación.</a:t>
            </a:r>
          </a:p>
          <a:p>
            <a:pPr lvl="2"/>
            <a:r>
              <a:rPr lang="en-US" sz="1800" smtClean="0"/>
              <a:t>Si la variable es continua, al problema se le dice problema de regresión.</a:t>
            </a:r>
          </a:p>
          <a:p>
            <a:pPr lvl="1"/>
            <a:r>
              <a:rPr lang="en-US" sz="2400" smtClean="0"/>
              <a:t>Cuando no tengo la variable de respuesta en mis datos, busco patrones, a esto se le llama modelo no supervisado.</a:t>
            </a:r>
          </a:p>
          <a:p>
            <a:pPr lvl="1"/>
            <a:endParaRPr lang="en-US" smtClean="0"/>
          </a:p>
          <a:p>
            <a:pPr lvl="1"/>
            <a:endParaRPr lang="es-CL"/>
          </a:p>
        </p:txBody>
      </p:sp>
    </p:spTree>
    <p:extLst>
      <p:ext uri="{BB962C8B-B14F-4D97-AF65-F5344CB8AC3E}">
        <p14:creationId xmlns:p14="http://schemas.microsoft.com/office/powerpoint/2010/main" val="4057040197"/>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Recordar</a:t>
            </a:r>
            <a:endParaRPr lang="es-CL"/>
          </a:p>
        </p:txBody>
      </p:sp>
      <p:sp>
        <p:nvSpPr>
          <p:cNvPr id="3" name="Content Placeholder 2"/>
          <p:cNvSpPr>
            <a:spLocks noGrp="1"/>
          </p:cNvSpPr>
          <p:nvPr>
            <p:ph idx="1"/>
          </p:nvPr>
        </p:nvSpPr>
        <p:spPr>
          <a:xfrm>
            <a:off x="1097280" y="1845734"/>
            <a:ext cx="10058400" cy="570895"/>
          </a:xfrm>
        </p:spPr>
        <p:txBody>
          <a:bodyPr/>
          <a:lstStyle/>
          <a:p>
            <a:pPr lvl="1"/>
            <a:r>
              <a:rPr lang="en-US" sz="2400" smtClean="0"/>
              <a:t>Así en resumen, para problemas supervisados: </a:t>
            </a:r>
          </a:p>
          <a:p>
            <a:pPr lvl="2"/>
            <a:endParaRPr lang="en-US" smtClean="0"/>
          </a:p>
          <a:p>
            <a:pPr lvl="1"/>
            <a:endParaRPr lang="es-CL"/>
          </a:p>
        </p:txBody>
      </p:sp>
      <p:cxnSp>
        <p:nvCxnSpPr>
          <p:cNvPr id="4" name="Straight Arrow Connector 3"/>
          <p:cNvCxnSpPr/>
          <p:nvPr/>
        </p:nvCxnSpPr>
        <p:spPr>
          <a:xfrm flipV="1">
            <a:off x="4009490" y="4312958"/>
            <a:ext cx="2540000" cy="1128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 name="Straight Arrow Connector 4"/>
          <p:cNvCxnSpPr/>
          <p:nvPr/>
        </p:nvCxnSpPr>
        <p:spPr>
          <a:xfrm flipV="1">
            <a:off x="4009490" y="2902978"/>
            <a:ext cx="0" cy="142126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6" name="Oval 5"/>
          <p:cNvSpPr/>
          <p:nvPr/>
        </p:nvSpPr>
        <p:spPr>
          <a:xfrm>
            <a:off x="4156247" y="3690939"/>
            <a:ext cx="158044" cy="13433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7" name="Oval 6"/>
          <p:cNvSpPr/>
          <p:nvPr/>
        </p:nvSpPr>
        <p:spPr>
          <a:xfrm>
            <a:off x="4314291" y="3540801"/>
            <a:ext cx="158044" cy="13433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8" name="Oval 7"/>
          <p:cNvSpPr/>
          <p:nvPr/>
        </p:nvSpPr>
        <p:spPr>
          <a:xfrm>
            <a:off x="4562646" y="3473633"/>
            <a:ext cx="158044" cy="13433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9" name="Oval 8"/>
          <p:cNvSpPr/>
          <p:nvPr/>
        </p:nvSpPr>
        <p:spPr>
          <a:xfrm>
            <a:off x="4777135" y="3618127"/>
            <a:ext cx="158044" cy="13433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0" name="Oval 9"/>
          <p:cNvSpPr/>
          <p:nvPr/>
        </p:nvSpPr>
        <p:spPr>
          <a:xfrm>
            <a:off x="5002913" y="3734122"/>
            <a:ext cx="158044" cy="13433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1" name="Oval 10"/>
          <p:cNvSpPr/>
          <p:nvPr/>
        </p:nvSpPr>
        <p:spPr>
          <a:xfrm flipV="1">
            <a:off x="5208935" y="3745692"/>
            <a:ext cx="152400" cy="152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2" name="Oval 11"/>
          <p:cNvSpPr/>
          <p:nvPr/>
        </p:nvSpPr>
        <p:spPr>
          <a:xfrm flipV="1">
            <a:off x="5361335" y="3581722"/>
            <a:ext cx="152400" cy="152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3" name="Oval 12"/>
          <p:cNvSpPr/>
          <p:nvPr/>
        </p:nvSpPr>
        <p:spPr>
          <a:xfrm flipV="1">
            <a:off x="5437535" y="3379368"/>
            <a:ext cx="152400" cy="152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4" name="Oval 13"/>
          <p:cNvSpPr/>
          <p:nvPr/>
        </p:nvSpPr>
        <p:spPr>
          <a:xfrm flipV="1">
            <a:off x="5637913" y="3248981"/>
            <a:ext cx="152400" cy="152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5" name="Oval 14"/>
          <p:cNvSpPr/>
          <p:nvPr/>
        </p:nvSpPr>
        <p:spPr>
          <a:xfrm flipV="1">
            <a:off x="5838291" y="3353968"/>
            <a:ext cx="152400" cy="152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cxnSp>
        <p:nvCxnSpPr>
          <p:cNvPr id="16" name="Straight Connector 15"/>
          <p:cNvCxnSpPr/>
          <p:nvPr/>
        </p:nvCxnSpPr>
        <p:spPr>
          <a:xfrm flipH="1">
            <a:off x="4020779" y="3260412"/>
            <a:ext cx="2540000" cy="44873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V="1">
            <a:off x="3063684" y="3807502"/>
            <a:ext cx="862914" cy="505456"/>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1019065" y="3779812"/>
            <a:ext cx="1948461" cy="923330"/>
          </a:xfrm>
          <a:prstGeom prst="rect">
            <a:avLst/>
          </a:prstGeom>
          <a:noFill/>
        </p:spPr>
        <p:txBody>
          <a:bodyPr wrap="square" rtlCol="0">
            <a:spAutoFit/>
          </a:bodyPr>
          <a:lstStyle/>
          <a:p>
            <a:r>
              <a:rPr lang="en-US" smtClean="0"/>
              <a:t>La distancia a los valores reales se le llama error</a:t>
            </a:r>
            <a:endParaRPr lang="es-CL"/>
          </a:p>
        </p:txBody>
      </p:sp>
      <p:sp>
        <p:nvSpPr>
          <p:cNvPr id="24" name="Oval 23"/>
          <p:cNvSpPr/>
          <p:nvPr/>
        </p:nvSpPr>
        <p:spPr>
          <a:xfrm>
            <a:off x="6069713" y="3418195"/>
            <a:ext cx="206022" cy="143932"/>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25" name="Oval 24"/>
          <p:cNvSpPr/>
          <p:nvPr/>
        </p:nvSpPr>
        <p:spPr>
          <a:xfrm>
            <a:off x="6322905" y="3546161"/>
            <a:ext cx="206022" cy="143932"/>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26" name="Oval 25"/>
          <p:cNvSpPr/>
          <p:nvPr/>
        </p:nvSpPr>
        <p:spPr>
          <a:xfrm>
            <a:off x="6586179" y="3707846"/>
            <a:ext cx="206022" cy="143932"/>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28" name="Right Brace 27"/>
          <p:cNvSpPr/>
          <p:nvPr/>
        </p:nvSpPr>
        <p:spPr>
          <a:xfrm rot="5400000">
            <a:off x="4723896" y="3920950"/>
            <a:ext cx="422564" cy="1780823"/>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CL"/>
          </a:p>
        </p:txBody>
      </p:sp>
      <p:sp>
        <p:nvSpPr>
          <p:cNvPr id="29" name="TextBox 28"/>
          <p:cNvSpPr txBox="1"/>
          <p:nvPr/>
        </p:nvSpPr>
        <p:spPr>
          <a:xfrm>
            <a:off x="3900957" y="5042632"/>
            <a:ext cx="1861131" cy="923330"/>
          </a:xfrm>
          <a:prstGeom prst="rect">
            <a:avLst/>
          </a:prstGeom>
          <a:noFill/>
        </p:spPr>
        <p:txBody>
          <a:bodyPr wrap="square" rtlCol="0">
            <a:spAutoFit/>
          </a:bodyPr>
          <a:lstStyle/>
          <a:p>
            <a:r>
              <a:rPr lang="en-US" smtClean="0"/>
              <a:t>Existe error en la data de entrenamiento</a:t>
            </a:r>
            <a:endParaRPr lang="es-CL"/>
          </a:p>
        </p:txBody>
      </p:sp>
      <p:sp>
        <p:nvSpPr>
          <p:cNvPr id="30" name="Right Brace 29"/>
          <p:cNvSpPr/>
          <p:nvPr/>
        </p:nvSpPr>
        <p:spPr>
          <a:xfrm rot="5400000">
            <a:off x="6065248" y="4373121"/>
            <a:ext cx="499994" cy="953911"/>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CL"/>
          </a:p>
        </p:txBody>
      </p:sp>
      <p:sp>
        <p:nvSpPr>
          <p:cNvPr id="31" name="TextBox 30"/>
          <p:cNvSpPr txBox="1"/>
          <p:nvPr/>
        </p:nvSpPr>
        <p:spPr>
          <a:xfrm>
            <a:off x="5990691" y="5058775"/>
            <a:ext cx="1861131" cy="646331"/>
          </a:xfrm>
          <a:prstGeom prst="rect">
            <a:avLst/>
          </a:prstGeom>
          <a:noFill/>
        </p:spPr>
        <p:txBody>
          <a:bodyPr wrap="square" rtlCol="0">
            <a:spAutoFit/>
          </a:bodyPr>
          <a:lstStyle/>
          <a:p>
            <a:r>
              <a:rPr lang="en-US" smtClean="0"/>
              <a:t>Existe error en la data de test</a:t>
            </a:r>
            <a:endParaRPr lang="es-CL"/>
          </a:p>
        </p:txBody>
      </p:sp>
      <p:sp>
        <p:nvSpPr>
          <p:cNvPr id="32" name="TextBox 31"/>
          <p:cNvSpPr txBox="1"/>
          <p:nvPr/>
        </p:nvSpPr>
        <p:spPr>
          <a:xfrm>
            <a:off x="7909802" y="3213471"/>
            <a:ext cx="3107915" cy="923330"/>
          </a:xfrm>
          <a:prstGeom prst="rect">
            <a:avLst/>
          </a:prstGeom>
          <a:noFill/>
        </p:spPr>
        <p:txBody>
          <a:bodyPr wrap="square" rtlCol="0">
            <a:spAutoFit/>
          </a:bodyPr>
          <a:lstStyle/>
          <a:p>
            <a:r>
              <a:rPr lang="en-US" smtClean="0"/>
              <a:t>El error de entrenamiento siempre será menor que el error de test.</a:t>
            </a:r>
            <a:endParaRPr lang="es-CL"/>
          </a:p>
        </p:txBody>
      </p:sp>
    </p:spTree>
    <p:extLst>
      <p:ext uri="{BB962C8B-B14F-4D97-AF65-F5344CB8AC3E}">
        <p14:creationId xmlns:p14="http://schemas.microsoft.com/office/powerpoint/2010/main" val="1222927566"/>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Recordar</a:t>
            </a:r>
            <a:endParaRPr lang="es-CL"/>
          </a:p>
        </p:txBody>
      </p:sp>
      <p:sp>
        <p:nvSpPr>
          <p:cNvPr id="3" name="Content Placeholder 2"/>
          <p:cNvSpPr>
            <a:spLocks noGrp="1"/>
          </p:cNvSpPr>
          <p:nvPr>
            <p:ph idx="1"/>
          </p:nvPr>
        </p:nvSpPr>
        <p:spPr>
          <a:xfrm>
            <a:off x="1097280" y="1845735"/>
            <a:ext cx="10058400" cy="513644"/>
          </a:xfrm>
        </p:spPr>
        <p:txBody>
          <a:bodyPr/>
          <a:lstStyle/>
          <a:p>
            <a:pPr lvl="1"/>
            <a:r>
              <a:rPr lang="en-US" sz="2400" smtClean="0"/>
              <a:t>Hay que tener cuidado con el trade off entre sesgo y varianza</a:t>
            </a:r>
            <a:endParaRPr lang="en-US" smtClean="0"/>
          </a:p>
          <a:p>
            <a:pPr lvl="1"/>
            <a:endParaRPr lang="es-CL"/>
          </a:p>
        </p:txBody>
      </p:sp>
      <p:cxnSp>
        <p:nvCxnSpPr>
          <p:cNvPr id="5" name="Straight Arrow Connector 4"/>
          <p:cNvCxnSpPr/>
          <p:nvPr/>
        </p:nvCxnSpPr>
        <p:spPr>
          <a:xfrm flipV="1">
            <a:off x="1501421" y="3984978"/>
            <a:ext cx="2540000" cy="1128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 name="Straight Arrow Connector 6"/>
          <p:cNvCxnSpPr/>
          <p:nvPr/>
        </p:nvCxnSpPr>
        <p:spPr>
          <a:xfrm flipV="1">
            <a:off x="1501421" y="2574998"/>
            <a:ext cx="0" cy="142126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9" name="Oval 8"/>
          <p:cNvSpPr/>
          <p:nvPr/>
        </p:nvSpPr>
        <p:spPr>
          <a:xfrm>
            <a:off x="1648178" y="3362959"/>
            <a:ext cx="158044" cy="13433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0" name="Oval 9"/>
          <p:cNvSpPr/>
          <p:nvPr/>
        </p:nvSpPr>
        <p:spPr>
          <a:xfrm>
            <a:off x="1806222" y="3212821"/>
            <a:ext cx="158044" cy="13433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1" name="Oval 10"/>
          <p:cNvSpPr/>
          <p:nvPr/>
        </p:nvSpPr>
        <p:spPr>
          <a:xfrm>
            <a:off x="2054577" y="3145653"/>
            <a:ext cx="158044" cy="13433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2" name="Oval 11"/>
          <p:cNvSpPr/>
          <p:nvPr/>
        </p:nvSpPr>
        <p:spPr>
          <a:xfrm>
            <a:off x="2269066" y="3290147"/>
            <a:ext cx="158044" cy="13433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3" name="Oval 12"/>
          <p:cNvSpPr/>
          <p:nvPr/>
        </p:nvSpPr>
        <p:spPr>
          <a:xfrm>
            <a:off x="2494844" y="3406142"/>
            <a:ext cx="158044" cy="13433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4" name="Oval 13"/>
          <p:cNvSpPr/>
          <p:nvPr/>
        </p:nvSpPr>
        <p:spPr>
          <a:xfrm flipV="1">
            <a:off x="2700866" y="3417712"/>
            <a:ext cx="152400" cy="152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5" name="Oval 14"/>
          <p:cNvSpPr/>
          <p:nvPr/>
        </p:nvSpPr>
        <p:spPr>
          <a:xfrm flipV="1">
            <a:off x="2853266" y="3253742"/>
            <a:ext cx="152400" cy="152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6" name="Oval 15"/>
          <p:cNvSpPr/>
          <p:nvPr/>
        </p:nvSpPr>
        <p:spPr>
          <a:xfrm flipV="1">
            <a:off x="2929466" y="3051388"/>
            <a:ext cx="152400" cy="152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7" name="Oval 16"/>
          <p:cNvSpPr/>
          <p:nvPr/>
        </p:nvSpPr>
        <p:spPr>
          <a:xfrm flipV="1">
            <a:off x="3129844" y="2921001"/>
            <a:ext cx="152400" cy="152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8" name="Oval 17"/>
          <p:cNvSpPr/>
          <p:nvPr/>
        </p:nvSpPr>
        <p:spPr>
          <a:xfrm flipV="1">
            <a:off x="3330222" y="3025988"/>
            <a:ext cx="152400" cy="152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cxnSp>
        <p:nvCxnSpPr>
          <p:cNvPr id="19" name="Straight Arrow Connector 18"/>
          <p:cNvCxnSpPr/>
          <p:nvPr/>
        </p:nvCxnSpPr>
        <p:spPr>
          <a:xfrm flipV="1">
            <a:off x="4730043" y="3996267"/>
            <a:ext cx="2540000" cy="1128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p:cNvCxnSpPr/>
          <p:nvPr/>
        </p:nvCxnSpPr>
        <p:spPr>
          <a:xfrm flipV="1">
            <a:off x="4730043" y="2586287"/>
            <a:ext cx="0" cy="142126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1" name="Oval 20"/>
          <p:cNvSpPr/>
          <p:nvPr/>
        </p:nvSpPr>
        <p:spPr>
          <a:xfrm>
            <a:off x="4876800" y="3374248"/>
            <a:ext cx="158044" cy="13433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22" name="Oval 21"/>
          <p:cNvSpPr/>
          <p:nvPr/>
        </p:nvSpPr>
        <p:spPr>
          <a:xfrm>
            <a:off x="5034844" y="3224110"/>
            <a:ext cx="158044" cy="13433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23" name="Oval 22"/>
          <p:cNvSpPr/>
          <p:nvPr/>
        </p:nvSpPr>
        <p:spPr>
          <a:xfrm>
            <a:off x="5283199" y="3156942"/>
            <a:ext cx="158044" cy="13433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24" name="Oval 23"/>
          <p:cNvSpPr/>
          <p:nvPr/>
        </p:nvSpPr>
        <p:spPr>
          <a:xfrm>
            <a:off x="5497688" y="3301436"/>
            <a:ext cx="158044" cy="13433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25" name="Oval 24"/>
          <p:cNvSpPr/>
          <p:nvPr/>
        </p:nvSpPr>
        <p:spPr>
          <a:xfrm>
            <a:off x="5723466" y="3417431"/>
            <a:ext cx="158044" cy="13433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26" name="Oval 25"/>
          <p:cNvSpPr/>
          <p:nvPr/>
        </p:nvSpPr>
        <p:spPr>
          <a:xfrm flipV="1">
            <a:off x="5929488" y="3429001"/>
            <a:ext cx="152400" cy="152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27" name="Oval 26"/>
          <p:cNvSpPr/>
          <p:nvPr/>
        </p:nvSpPr>
        <p:spPr>
          <a:xfrm flipV="1">
            <a:off x="6081888" y="3265031"/>
            <a:ext cx="152400" cy="152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28" name="Oval 27"/>
          <p:cNvSpPr/>
          <p:nvPr/>
        </p:nvSpPr>
        <p:spPr>
          <a:xfrm flipV="1">
            <a:off x="6158088" y="3062677"/>
            <a:ext cx="152400" cy="152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29" name="Oval 28"/>
          <p:cNvSpPr/>
          <p:nvPr/>
        </p:nvSpPr>
        <p:spPr>
          <a:xfrm flipV="1">
            <a:off x="6358466" y="2932290"/>
            <a:ext cx="152400" cy="152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30" name="Oval 29"/>
          <p:cNvSpPr/>
          <p:nvPr/>
        </p:nvSpPr>
        <p:spPr>
          <a:xfrm flipV="1">
            <a:off x="6602588" y="2993253"/>
            <a:ext cx="152400" cy="152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cxnSp>
        <p:nvCxnSpPr>
          <p:cNvPr id="31" name="Straight Arrow Connector 30"/>
          <p:cNvCxnSpPr/>
          <p:nvPr/>
        </p:nvCxnSpPr>
        <p:spPr>
          <a:xfrm flipV="1">
            <a:off x="7941732" y="3973689"/>
            <a:ext cx="2540000" cy="1128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p:cNvCxnSpPr/>
          <p:nvPr/>
        </p:nvCxnSpPr>
        <p:spPr>
          <a:xfrm flipV="1">
            <a:off x="7941732" y="2563709"/>
            <a:ext cx="0" cy="142126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3" name="Oval 32"/>
          <p:cNvSpPr/>
          <p:nvPr/>
        </p:nvSpPr>
        <p:spPr>
          <a:xfrm>
            <a:off x="8088489" y="3351670"/>
            <a:ext cx="158044" cy="13433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34" name="Oval 33"/>
          <p:cNvSpPr/>
          <p:nvPr/>
        </p:nvSpPr>
        <p:spPr>
          <a:xfrm>
            <a:off x="8246533" y="3201532"/>
            <a:ext cx="158044" cy="13433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35" name="Oval 34"/>
          <p:cNvSpPr/>
          <p:nvPr/>
        </p:nvSpPr>
        <p:spPr>
          <a:xfrm>
            <a:off x="8494888" y="3134364"/>
            <a:ext cx="158044" cy="13433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36" name="Oval 35"/>
          <p:cNvSpPr/>
          <p:nvPr/>
        </p:nvSpPr>
        <p:spPr>
          <a:xfrm>
            <a:off x="8709377" y="3278858"/>
            <a:ext cx="158044" cy="13433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37" name="Oval 36"/>
          <p:cNvSpPr/>
          <p:nvPr/>
        </p:nvSpPr>
        <p:spPr>
          <a:xfrm>
            <a:off x="8935155" y="3394853"/>
            <a:ext cx="158044" cy="13433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38" name="Oval 37"/>
          <p:cNvSpPr/>
          <p:nvPr/>
        </p:nvSpPr>
        <p:spPr>
          <a:xfrm flipV="1">
            <a:off x="9141177" y="3406423"/>
            <a:ext cx="152400" cy="152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39" name="Oval 38"/>
          <p:cNvSpPr/>
          <p:nvPr/>
        </p:nvSpPr>
        <p:spPr>
          <a:xfrm flipV="1">
            <a:off x="9293577" y="3242453"/>
            <a:ext cx="152400" cy="152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40" name="Oval 39"/>
          <p:cNvSpPr/>
          <p:nvPr/>
        </p:nvSpPr>
        <p:spPr>
          <a:xfrm flipV="1">
            <a:off x="9369777" y="3040099"/>
            <a:ext cx="152400" cy="152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41" name="Oval 40"/>
          <p:cNvSpPr/>
          <p:nvPr/>
        </p:nvSpPr>
        <p:spPr>
          <a:xfrm flipV="1">
            <a:off x="9570155" y="2909712"/>
            <a:ext cx="152400" cy="152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42" name="Oval 41"/>
          <p:cNvSpPr/>
          <p:nvPr/>
        </p:nvSpPr>
        <p:spPr>
          <a:xfrm flipV="1">
            <a:off x="9770533" y="3014699"/>
            <a:ext cx="152400" cy="152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cxnSp>
        <p:nvCxnSpPr>
          <p:cNvPr id="44" name="Straight Connector 43"/>
          <p:cNvCxnSpPr/>
          <p:nvPr/>
        </p:nvCxnSpPr>
        <p:spPr>
          <a:xfrm flipH="1">
            <a:off x="1512710" y="2932432"/>
            <a:ext cx="2540000" cy="44873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46" name="Arc 45"/>
          <p:cNvSpPr/>
          <p:nvPr/>
        </p:nvSpPr>
        <p:spPr>
          <a:xfrm>
            <a:off x="4876798" y="2869424"/>
            <a:ext cx="2181578" cy="1271553"/>
          </a:xfrm>
          <a:prstGeom prst="arc">
            <a:avLst>
              <a:gd name="adj1" fmla="val 10741213"/>
              <a:gd name="adj2" fmla="val 20207390"/>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CL"/>
          </a:p>
        </p:txBody>
      </p:sp>
      <p:sp>
        <p:nvSpPr>
          <p:cNvPr id="47" name="Freeform 46"/>
          <p:cNvSpPr/>
          <p:nvPr/>
        </p:nvSpPr>
        <p:spPr>
          <a:xfrm>
            <a:off x="8173156" y="2942939"/>
            <a:ext cx="1749777" cy="559861"/>
          </a:xfrm>
          <a:custGeom>
            <a:avLst/>
            <a:gdLst>
              <a:gd name="connsiteX0" fmla="*/ 0 w 1749777"/>
              <a:gd name="connsiteY0" fmla="*/ 455017 h 559861"/>
              <a:gd name="connsiteX1" fmla="*/ 383822 w 1749777"/>
              <a:gd name="connsiteY1" fmla="*/ 240528 h 559861"/>
              <a:gd name="connsiteX2" fmla="*/ 383822 w 1749777"/>
              <a:gd name="connsiteY2" fmla="*/ 240528 h 559861"/>
              <a:gd name="connsiteX3" fmla="*/ 936977 w 1749777"/>
              <a:gd name="connsiteY3" fmla="*/ 556617 h 559861"/>
              <a:gd name="connsiteX4" fmla="*/ 1467555 w 1749777"/>
              <a:gd name="connsiteY4" fmla="*/ 14750 h 559861"/>
              <a:gd name="connsiteX5" fmla="*/ 1749777 w 1749777"/>
              <a:gd name="connsiteY5" fmla="*/ 206661 h 559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49777" h="559861">
                <a:moveTo>
                  <a:pt x="0" y="455017"/>
                </a:moveTo>
                <a:lnTo>
                  <a:pt x="383822" y="240528"/>
                </a:lnTo>
                <a:lnTo>
                  <a:pt x="383822" y="240528"/>
                </a:lnTo>
                <a:cubicBezTo>
                  <a:pt x="476014" y="293209"/>
                  <a:pt x="756355" y="594247"/>
                  <a:pt x="936977" y="556617"/>
                </a:cubicBezTo>
                <a:cubicBezTo>
                  <a:pt x="1117599" y="518987"/>
                  <a:pt x="1332088" y="73076"/>
                  <a:pt x="1467555" y="14750"/>
                </a:cubicBezTo>
                <a:cubicBezTo>
                  <a:pt x="1603022" y="-43576"/>
                  <a:pt x="1676399" y="81542"/>
                  <a:pt x="1749777" y="206661"/>
                </a:cubicBez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48" name="TextBox 47"/>
          <p:cNvSpPr txBox="1"/>
          <p:nvPr/>
        </p:nvSpPr>
        <p:spPr>
          <a:xfrm>
            <a:off x="1648178" y="4310743"/>
            <a:ext cx="2404532" cy="369332"/>
          </a:xfrm>
          <a:prstGeom prst="rect">
            <a:avLst/>
          </a:prstGeom>
          <a:noFill/>
        </p:spPr>
        <p:txBody>
          <a:bodyPr wrap="square" rtlCol="0">
            <a:spAutoFit/>
          </a:bodyPr>
          <a:lstStyle/>
          <a:p>
            <a:pPr algn="ctr"/>
            <a:r>
              <a:rPr lang="en-US" smtClean="0"/>
              <a:t>Alto Sesgo</a:t>
            </a:r>
            <a:endParaRPr lang="es-CL"/>
          </a:p>
        </p:txBody>
      </p:sp>
      <p:sp>
        <p:nvSpPr>
          <p:cNvPr id="49" name="TextBox 48"/>
          <p:cNvSpPr txBox="1"/>
          <p:nvPr/>
        </p:nvSpPr>
        <p:spPr>
          <a:xfrm>
            <a:off x="1648178" y="4720921"/>
            <a:ext cx="2404532" cy="369332"/>
          </a:xfrm>
          <a:prstGeom prst="rect">
            <a:avLst/>
          </a:prstGeom>
          <a:noFill/>
        </p:spPr>
        <p:txBody>
          <a:bodyPr wrap="square" rtlCol="0">
            <a:spAutoFit/>
          </a:bodyPr>
          <a:lstStyle/>
          <a:p>
            <a:pPr algn="ctr"/>
            <a:r>
              <a:rPr lang="en-US" smtClean="0"/>
              <a:t>Baja Varianza</a:t>
            </a:r>
            <a:endParaRPr lang="es-CL"/>
          </a:p>
        </p:txBody>
      </p:sp>
      <p:sp>
        <p:nvSpPr>
          <p:cNvPr id="50" name="TextBox 49"/>
          <p:cNvSpPr txBox="1"/>
          <p:nvPr/>
        </p:nvSpPr>
        <p:spPr>
          <a:xfrm>
            <a:off x="4843094" y="4309635"/>
            <a:ext cx="2404532" cy="369332"/>
          </a:xfrm>
          <a:prstGeom prst="rect">
            <a:avLst/>
          </a:prstGeom>
          <a:noFill/>
        </p:spPr>
        <p:txBody>
          <a:bodyPr wrap="square" rtlCol="0">
            <a:spAutoFit/>
          </a:bodyPr>
          <a:lstStyle/>
          <a:p>
            <a:pPr algn="ctr"/>
            <a:r>
              <a:rPr lang="en-US" smtClean="0"/>
              <a:t>Sesgo Medio</a:t>
            </a:r>
            <a:endParaRPr lang="es-CL"/>
          </a:p>
        </p:txBody>
      </p:sp>
      <p:sp>
        <p:nvSpPr>
          <p:cNvPr id="51" name="TextBox 50"/>
          <p:cNvSpPr txBox="1"/>
          <p:nvPr/>
        </p:nvSpPr>
        <p:spPr>
          <a:xfrm>
            <a:off x="4843094" y="4719813"/>
            <a:ext cx="2404532" cy="369332"/>
          </a:xfrm>
          <a:prstGeom prst="rect">
            <a:avLst/>
          </a:prstGeom>
          <a:noFill/>
        </p:spPr>
        <p:txBody>
          <a:bodyPr wrap="square" rtlCol="0">
            <a:spAutoFit/>
          </a:bodyPr>
          <a:lstStyle/>
          <a:p>
            <a:pPr algn="ctr"/>
            <a:r>
              <a:rPr lang="en-US" smtClean="0"/>
              <a:t>Varianza Media</a:t>
            </a:r>
            <a:endParaRPr lang="es-CL"/>
          </a:p>
        </p:txBody>
      </p:sp>
      <p:sp>
        <p:nvSpPr>
          <p:cNvPr id="52" name="TextBox 51"/>
          <p:cNvSpPr txBox="1"/>
          <p:nvPr/>
        </p:nvSpPr>
        <p:spPr>
          <a:xfrm>
            <a:off x="8167511" y="4309635"/>
            <a:ext cx="2404532" cy="369332"/>
          </a:xfrm>
          <a:prstGeom prst="rect">
            <a:avLst/>
          </a:prstGeom>
          <a:noFill/>
        </p:spPr>
        <p:txBody>
          <a:bodyPr wrap="square" rtlCol="0">
            <a:spAutoFit/>
          </a:bodyPr>
          <a:lstStyle/>
          <a:p>
            <a:pPr algn="ctr"/>
            <a:r>
              <a:rPr lang="en-US" smtClean="0"/>
              <a:t>Sesgo Bajo</a:t>
            </a:r>
            <a:endParaRPr lang="es-CL"/>
          </a:p>
        </p:txBody>
      </p:sp>
      <p:sp>
        <p:nvSpPr>
          <p:cNvPr id="53" name="TextBox 52"/>
          <p:cNvSpPr txBox="1"/>
          <p:nvPr/>
        </p:nvSpPr>
        <p:spPr>
          <a:xfrm>
            <a:off x="8167511" y="4719813"/>
            <a:ext cx="2404532" cy="369332"/>
          </a:xfrm>
          <a:prstGeom prst="rect">
            <a:avLst/>
          </a:prstGeom>
          <a:noFill/>
        </p:spPr>
        <p:txBody>
          <a:bodyPr wrap="square" rtlCol="0">
            <a:spAutoFit/>
          </a:bodyPr>
          <a:lstStyle/>
          <a:p>
            <a:pPr algn="ctr"/>
            <a:r>
              <a:rPr lang="en-US" smtClean="0"/>
              <a:t>Varianza Alta</a:t>
            </a:r>
            <a:endParaRPr lang="es-CL"/>
          </a:p>
        </p:txBody>
      </p:sp>
    </p:spTree>
    <p:extLst>
      <p:ext uri="{BB962C8B-B14F-4D97-AF65-F5344CB8AC3E}">
        <p14:creationId xmlns:p14="http://schemas.microsoft.com/office/powerpoint/2010/main" val="2825040290"/>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Recordar</a:t>
            </a:r>
            <a:endParaRPr lang="es-CL"/>
          </a:p>
        </p:txBody>
      </p:sp>
      <p:sp>
        <p:nvSpPr>
          <p:cNvPr id="3" name="Content Placeholder 2"/>
          <p:cNvSpPr>
            <a:spLocks noGrp="1"/>
          </p:cNvSpPr>
          <p:nvPr>
            <p:ph idx="1"/>
          </p:nvPr>
        </p:nvSpPr>
        <p:spPr>
          <a:xfrm>
            <a:off x="1097280" y="1845734"/>
            <a:ext cx="10058400" cy="570895"/>
          </a:xfrm>
        </p:spPr>
        <p:txBody>
          <a:bodyPr/>
          <a:lstStyle/>
          <a:p>
            <a:pPr lvl="1"/>
            <a:r>
              <a:rPr lang="en-US" sz="2400" smtClean="0"/>
              <a:t>Para los problemas de clasificación: </a:t>
            </a:r>
          </a:p>
          <a:p>
            <a:pPr lvl="2"/>
            <a:endParaRPr lang="en-US" smtClean="0"/>
          </a:p>
          <a:p>
            <a:pPr lvl="1"/>
            <a:endParaRPr lang="es-CL"/>
          </a:p>
        </p:txBody>
      </p:sp>
      <p:sp>
        <p:nvSpPr>
          <p:cNvPr id="35" name="Oval 34"/>
          <p:cNvSpPr/>
          <p:nvPr/>
        </p:nvSpPr>
        <p:spPr>
          <a:xfrm>
            <a:off x="1201782" y="2651760"/>
            <a:ext cx="182880" cy="1828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36" name="Oval 35"/>
          <p:cNvSpPr/>
          <p:nvPr/>
        </p:nvSpPr>
        <p:spPr>
          <a:xfrm>
            <a:off x="1484810" y="2651760"/>
            <a:ext cx="182880" cy="1828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37" name="Oval 36"/>
          <p:cNvSpPr/>
          <p:nvPr/>
        </p:nvSpPr>
        <p:spPr>
          <a:xfrm>
            <a:off x="1767838" y="2651760"/>
            <a:ext cx="182880" cy="1828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38" name="Oval 37"/>
          <p:cNvSpPr/>
          <p:nvPr/>
        </p:nvSpPr>
        <p:spPr>
          <a:xfrm>
            <a:off x="2050866" y="2651760"/>
            <a:ext cx="182880" cy="1828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39" name="Oval 38"/>
          <p:cNvSpPr/>
          <p:nvPr/>
        </p:nvSpPr>
        <p:spPr>
          <a:xfrm>
            <a:off x="2333894" y="2651760"/>
            <a:ext cx="182880" cy="1828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40" name="Oval 39"/>
          <p:cNvSpPr/>
          <p:nvPr/>
        </p:nvSpPr>
        <p:spPr>
          <a:xfrm>
            <a:off x="2616922" y="2651760"/>
            <a:ext cx="182880" cy="1828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41" name="Oval 40"/>
          <p:cNvSpPr/>
          <p:nvPr/>
        </p:nvSpPr>
        <p:spPr>
          <a:xfrm>
            <a:off x="2899950" y="2651760"/>
            <a:ext cx="182880" cy="1828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42" name="Oval 41"/>
          <p:cNvSpPr/>
          <p:nvPr/>
        </p:nvSpPr>
        <p:spPr>
          <a:xfrm>
            <a:off x="3182978" y="2651760"/>
            <a:ext cx="182880" cy="1828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43" name="Oval 42"/>
          <p:cNvSpPr/>
          <p:nvPr/>
        </p:nvSpPr>
        <p:spPr>
          <a:xfrm>
            <a:off x="3466006" y="2651760"/>
            <a:ext cx="182880" cy="18288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44" name="Oval 43"/>
          <p:cNvSpPr/>
          <p:nvPr/>
        </p:nvSpPr>
        <p:spPr>
          <a:xfrm>
            <a:off x="3749034" y="2651760"/>
            <a:ext cx="182880" cy="18288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45" name="Oval 44"/>
          <p:cNvSpPr/>
          <p:nvPr/>
        </p:nvSpPr>
        <p:spPr>
          <a:xfrm>
            <a:off x="4032062" y="2651760"/>
            <a:ext cx="182880" cy="18288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46" name="Oval 45"/>
          <p:cNvSpPr/>
          <p:nvPr/>
        </p:nvSpPr>
        <p:spPr>
          <a:xfrm>
            <a:off x="4315090" y="2651760"/>
            <a:ext cx="182880" cy="18288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47" name="Oval 46"/>
          <p:cNvSpPr/>
          <p:nvPr/>
        </p:nvSpPr>
        <p:spPr>
          <a:xfrm>
            <a:off x="4598118" y="2651760"/>
            <a:ext cx="182880" cy="18288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48" name="Oval 47"/>
          <p:cNvSpPr/>
          <p:nvPr/>
        </p:nvSpPr>
        <p:spPr>
          <a:xfrm>
            <a:off x="4929042" y="2651760"/>
            <a:ext cx="182880" cy="18288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49" name="Oval 48"/>
          <p:cNvSpPr/>
          <p:nvPr/>
        </p:nvSpPr>
        <p:spPr>
          <a:xfrm>
            <a:off x="5212070" y="2651760"/>
            <a:ext cx="182880" cy="1828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50" name="Oval 49"/>
          <p:cNvSpPr/>
          <p:nvPr/>
        </p:nvSpPr>
        <p:spPr>
          <a:xfrm>
            <a:off x="5495098" y="2651760"/>
            <a:ext cx="182880" cy="18288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51" name="Oval 50"/>
          <p:cNvSpPr/>
          <p:nvPr/>
        </p:nvSpPr>
        <p:spPr>
          <a:xfrm>
            <a:off x="5778126" y="2651760"/>
            <a:ext cx="182880" cy="18288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52" name="Oval 51"/>
          <p:cNvSpPr/>
          <p:nvPr/>
        </p:nvSpPr>
        <p:spPr>
          <a:xfrm>
            <a:off x="6061154" y="2651760"/>
            <a:ext cx="182880" cy="1828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53" name="Oval 52"/>
          <p:cNvSpPr/>
          <p:nvPr/>
        </p:nvSpPr>
        <p:spPr>
          <a:xfrm>
            <a:off x="6344182" y="2651760"/>
            <a:ext cx="182880" cy="1828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54" name="Oval 53"/>
          <p:cNvSpPr/>
          <p:nvPr/>
        </p:nvSpPr>
        <p:spPr>
          <a:xfrm>
            <a:off x="6627210" y="2651760"/>
            <a:ext cx="182880" cy="1828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55" name="Oval 54"/>
          <p:cNvSpPr/>
          <p:nvPr/>
        </p:nvSpPr>
        <p:spPr>
          <a:xfrm>
            <a:off x="6910238" y="2651760"/>
            <a:ext cx="182880" cy="18288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56" name="Oval 55"/>
          <p:cNvSpPr/>
          <p:nvPr/>
        </p:nvSpPr>
        <p:spPr>
          <a:xfrm>
            <a:off x="7193266" y="2651760"/>
            <a:ext cx="182880" cy="1828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57" name="Oval 56"/>
          <p:cNvSpPr/>
          <p:nvPr/>
        </p:nvSpPr>
        <p:spPr>
          <a:xfrm>
            <a:off x="7476294" y="2651760"/>
            <a:ext cx="182880" cy="1828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58" name="Oval 57"/>
          <p:cNvSpPr/>
          <p:nvPr/>
        </p:nvSpPr>
        <p:spPr>
          <a:xfrm>
            <a:off x="7759322" y="2651760"/>
            <a:ext cx="182880" cy="18288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59" name="Oval 58"/>
          <p:cNvSpPr/>
          <p:nvPr/>
        </p:nvSpPr>
        <p:spPr>
          <a:xfrm>
            <a:off x="8042350" y="2651760"/>
            <a:ext cx="182880" cy="1828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60" name="Oval 59"/>
          <p:cNvSpPr/>
          <p:nvPr/>
        </p:nvSpPr>
        <p:spPr>
          <a:xfrm>
            <a:off x="8325378" y="2651760"/>
            <a:ext cx="182880" cy="1828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61" name="Oval 60"/>
          <p:cNvSpPr/>
          <p:nvPr/>
        </p:nvSpPr>
        <p:spPr>
          <a:xfrm>
            <a:off x="8608406" y="2651760"/>
            <a:ext cx="182880" cy="1828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62" name="Oval 61"/>
          <p:cNvSpPr/>
          <p:nvPr/>
        </p:nvSpPr>
        <p:spPr>
          <a:xfrm>
            <a:off x="8891434" y="2651760"/>
            <a:ext cx="182880" cy="18288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63" name="Oval 62"/>
          <p:cNvSpPr/>
          <p:nvPr/>
        </p:nvSpPr>
        <p:spPr>
          <a:xfrm>
            <a:off x="9174462" y="2651760"/>
            <a:ext cx="182880" cy="1828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64" name="Oval 63"/>
          <p:cNvSpPr/>
          <p:nvPr/>
        </p:nvSpPr>
        <p:spPr>
          <a:xfrm>
            <a:off x="9845019" y="2477587"/>
            <a:ext cx="182880" cy="1828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9" name="TextBox 18"/>
          <p:cNvSpPr txBox="1"/>
          <p:nvPr/>
        </p:nvSpPr>
        <p:spPr>
          <a:xfrm>
            <a:off x="10128047" y="2384361"/>
            <a:ext cx="1589334" cy="369332"/>
          </a:xfrm>
          <a:prstGeom prst="rect">
            <a:avLst/>
          </a:prstGeom>
          <a:noFill/>
        </p:spPr>
        <p:txBody>
          <a:bodyPr wrap="square" rtlCol="0">
            <a:spAutoFit/>
          </a:bodyPr>
          <a:lstStyle/>
          <a:p>
            <a:r>
              <a:rPr lang="en-US" smtClean="0"/>
              <a:t>Positivos</a:t>
            </a:r>
            <a:endParaRPr lang="es-CL"/>
          </a:p>
        </p:txBody>
      </p:sp>
      <p:sp>
        <p:nvSpPr>
          <p:cNvPr id="65" name="Oval 64"/>
          <p:cNvSpPr/>
          <p:nvPr/>
        </p:nvSpPr>
        <p:spPr>
          <a:xfrm>
            <a:off x="9840646" y="2773679"/>
            <a:ext cx="182880" cy="18288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66" name="TextBox 65"/>
          <p:cNvSpPr txBox="1"/>
          <p:nvPr/>
        </p:nvSpPr>
        <p:spPr>
          <a:xfrm>
            <a:off x="10128047" y="2680453"/>
            <a:ext cx="1589334" cy="369332"/>
          </a:xfrm>
          <a:prstGeom prst="rect">
            <a:avLst/>
          </a:prstGeom>
          <a:noFill/>
        </p:spPr>
        <p:txBody>
          <a:bodyPr wrap="square" rtlCol="0">
            <a:spAutoFit/>
          </a:bodyPr>
          <a:lstStyle/>
          <a:p>
            <a:r>
              <a:rPr lang="en-US" smtClean="0"/>
              <a:t>Negativos</a:t>
            </a:r>
            <a:endParaRPr lang="es-CL"/>
          </a:p>
        </p:txBody>
      </p:sp>
      <p:sp>
        <p:nvSpPr>
          <p:cNvPr id="21" name="Rectangle 20"/>
          <p:cNvSpPr/>
          <p:nvPr/>
        </p:nvSpPr>
        <p:spPr>
          <a:xfrm>
            <a:off x="2540722" y="3611880"/>
            <a:ext cx="6840568" cy="172429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67" name="Oval 66"/>
          <p:cNvSpPr/>
          <p:nvPr/>
        </p:nvSpPr>
        <p:spPr>
          <a:xfrm>
            <a:off x="2947843" y="4036423"/>
            <a:ext cx="182880" cy="1828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68" name="Oval 67"/>
          <p:cNvSpPr/>
          <p:nvPr/>
        </p:nvSpPr>
        <p:spPr>
          <a:xfrm>
            <a:off x="3230871" y="4036423"/>
            <a:ext cx="182880" cy="1828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69" name="Oval 68"/>
          <p:cNvSpPr/>
          <p:nvPr/>
        </p:nvSpPr>
        <p:spPr>
          <a:xfrm>
            <a:off x="3513899" y="4036423"/>
            <a:ext cx="182880" cy="1828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70" name="Oval 69"/>
          <p:cNvSpPr/>
          <p:nvPr/>
        </p:nvSpPr>
        <p:spPr>
          <a:xfrm>
            <a:off x="3796927" y="4036423"/>
            <a:ext cx="182880" cy="1828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71" name="Oval 70"/>
          <p:cNvSpPr/>
          <p:nvPr/>
        </p:nvSpPr>
        <p:spPr>
          <a:xfrm>
            <a:off x="4079955" y="4036423"/>
            <a:ext cx="182880" cy="1828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72" name="Oval 71"/>
          <p:cNvSpPr/>
          <p:nvPr/>
        </p:nvSpPr>
        <p:spPr>
          <a:xfrm>
            <a:off x="4362983" y="4036423"/>
            <a:ext cx="182880" cy="1828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73" name="Oval 72"/>
          <p:cNvSpPr/>
          <p:nvPr/>
        </p:nvSpPr>
        <p:spPr>
          <a:xfrm>
            <a:off x="4646011" y="4036423"/>
            <a:ext cx="182880" cy="1828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74" name="Oval 73"/>
          <p:cNvSpPr/>
          <p:nvPr/>
        </p:nvSpPr>
        <p:spPr>
          <a:xfrm>
            <a:off x="4929039" y="4036423"/>
            <a:ext cx="182880" cy="1828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75" name="Oval 74"/>
          <p:cNvSpPr/>
          <p:nvPr/>
        </p:nvSpPr>
        <p:spPr>
          <a:xfrm>
            <a:off x="3313597" y="4833258"/>
            <a:ext cx="182880" cy="1828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76" name="Oval 75"/>
          <p:cNvSpPr/>
          <p:nvPr/>
        </p:nvSpPr>
        <p:spPr>
          <a:xfrm>
            <a:off x="3596625" y="4833258"/>
            <a:ext cx="182880" cy="1828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77" name="Oval 76"/>
          <p:cNvSpPr/>
          <p:nvPr/>
        </p:nvSpPr>
        <p:spPr>
          <a:xfrm>
            <a:off x="3879653" y="4833258"/>
            <a:ext cx="182880" cy="1828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78" name="Oval 77"/>
          <p:cNvSpPr/>
          <p:nvPr/>
        </p:nvSpPr>
        <p:spPr>
          <a:xfrm>
            <a:off x="4162681" y="4833258"/>
            <a:ext cx="182880" cy="1828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79" name="Oval 78"/>
          <p:cNvSpPr/>
          <p:nvPr/>
        </p:nvSpPr>
        <p:spPr>
          <a:xfrm>
            <a:off x="4445709" y="4833258"/>
            <a:ext cx="182880" cy="1828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84" name="Oval 83"/>
          <p:cNvSpPr/>
          <p:nvPr/>
        </p:nvSpPr>
        <p:spPr>
          <a:xfrm>
            <a:off x="6622849" y="4036423"/>
            <a:ext cx="182880" cy="18288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85" name="Oval 84"/>
          <p:cNvSpPr/>
          <p:nvPr/>
        </p:nvSpPr>
        <p:spPr>
          <a:xfrm>
            <a:off x="6905877" y="4036423"/>
            <a:ext cx="182880" cy="18288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86" name="Oval 85"/>
          <p:cNvSpPr/>
          <p:nvPr/>
        </p:nvSpPr>
        <p:spPr>
          <a:xfrm>
            <a:off x="7188905" y="4036423"/>
            <a:ext cx="182880" cy="18288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87" name="Oval 86"/>
          <p:cNvSpPr/>
          <p:nvPr/>
        </p:nvSpPr>
        <p:spPr>
          <a:xfrm>
            <a:off x="7471933" y="4036423"/>
            <a:ext cx="182880" cy="18288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88" name="Oval 87"/>
          <p:cNvSpPr/>
          <p:nvPr/>
        </p:nvSpPr>
        <p:spPr>
          <a:xfrm>
            <a:off x="7754961" y="4036423"/>
            <a:ext cx="182880" cy="18288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89" name="Oval 88"/>
          <p:cNvSpPr/>
          <p:nvPr/>
        </p:nvSpPr>
        <p:spPr>
          <a:xfrm>
            <a:off x="8037989" y="4036423"/>
            <a:ext cx="182880" cy="18288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90" name="Oval 89"/>
          <p:cNvSpPr/>
          <p:nvPr/>
        </p:nvSpPr>
        <p:spPr>
          <a:xfrm>
            <a:off x="8321017" y="4036423"/>
            <a:ext cx="182880" cy="18288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91" name="Oval 90"/>
          <p:cNvSpPr/>
          <p:nvPr/>
        </p:nvSpPr>
        <p:spPr>
          <a:xfrm>
            <a:off x="6714289" y="4810398"/>
            <a:ext cx="182880" cy="18288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92" name="Oval 91"/>
          <p:cNvSpPr/>
          <p:nvPr/>
        </p:nvSpPr>
        <p:spPr>
          <a:xfrm>
            <a:off x="6997317" y="4810398"/>
            <a:ext cx="182880" cy="18288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93" name="Oval 92"/>
          <p:cNvSpPr/>
          <p:nvPr/>
        </p:nvSpPr>
        <p:spPr>
          <a:xfrm>
            <a:off x="7280345" y="4810398"/>
            <a:ext cx="182880" cy="18288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94" name="Oval 93"/>
          <p:cNvSpPr/>
          <p:nvPr/>
        </p:nvSpPr>
        <p:spPr>
          <a:xfrm>
            <a:off x="7563373" y="4810398"/>
            <a:ext cx="182880" cy="18288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95" name="Oval 94"/>
          <p:cNvSpPr/>
          <p:nvPr/>
        </p:nvSpPr>
        <p:spPr>
          <a:xfrm>
            <a:off x="7846401" y="4810398"/>
            <a:ext cx="182880" cy="18288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96" name="Oval 95"/>
          <p:cNvSpPr/>
          <p:nvPr/>
        </p:nvSpPr>
        <p:spPr>
          <a:xfrm>
            <a:off x="8129429" y="4803866"/>
            <a:ext cx="182880" cy="18288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cxnSp>
        <p:nvCxnSpPr>
          <p:cNvPr id="97" name="Straight Connector 96"/>
          <p:cNvCxnSpPr>
            <a:stCxn id="21" idx="1"/>
            <a:endCxn id="21" idx="3"/>
          </p:cNvCxnSpPr>
          <p:nvPr/>
        </p:nvCxnSpPr>
        <p:spPr>
          <a:xfrm>
            <a:off x="2540722" y="4474029"/>
            <a:ext cx="6840568"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98" name="Straight Connector 97"/>
          <p:cNvCxnSpPr/>
          <p:nvPr/>
        </p:nvCxnSpPr>
        <p:spPr>
          <a:xfrm flipH="1">
            <a:off x="5677978" y="3611880"/>
            <a:ext cx="2169" cy="1724298"/>
          </a:xfrm>
          <a:prstGeom prst="line">
            <a:avLst/>
          </a:prstGeom>
          <a:ln w="28575"/>
        </p:spPr>
        <p:style>
          <a:lnRef idx="1">
            <a:schemeClr val="dk1"/>
          </a:lnRef>
          <a:fillRef idx="0">
            <a:schemeClr val="dk1"/>
          </a:fillRef>
          <a:effectRef idx="0">
            <a:schemeClr val="dk1"/>
          </a:effectRef>
          <a:fontRef idx="minor">
            <a:schemeClr val="tx1"/>
          </a:fontRef>
        </p:style>
      </p:cxnSp>
      <p:sp>
        <p:nvSpPr>
          <p:cNvPr id="102" name="Smiley Face 101"/>
          <p:cNvSpPr/>
          <p:nvPr/>
        </p:nvSpPr>
        <p:spPr>
          <a:xfrm>
            <a:off x="1140821" y="3739243"/>
            <a:ext cx="657496" cy="594360"/>
          </a:xfrm>
          <a:prstGeom prst="smileyFac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03" name="Smiley Face 102"/>
          <p:cNvSpPr/>
          <p:nvPr/>
        </p:nvSpPr>
        <p:spPr>
          <a:xfrm>
            <a:off x="1164763" y="4650378"/>
            <a:ext cx="657496" cy="594360"/>
          </a:xfrm>
          <a:prstGeom prst="smileyFace">
            <a:avLst>
              <a:gd name="adj" fmla="val -4653"/>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04" name="TextBox 103"/>
          <p:cNvSpPr txBox="1"/>
          <p:nvPr/>
        </p:nvSpPr>
        <p:spPr>
          <a:xfrm>
            <a:off x="2926062" y="3629689"/>
            <a:ext cx="2286008" cy="369332"/>
          </a:xfrm>
          <a:prstGeom prst="rect">
            <a:avLst/>
          </a:prstGeom>
          <a:noFill/>
        </p:spPr>
        <p:txBody>
          <a:bodyPr wrap="square" rtlCol="0">
            <a:spAutoFit/>
          </a:bodyPr>
          <a:lstStyle/>
          <a:p>
            <a:r>
              <a:rPr lang="en-US" smtClean="0"/>
              <a:t>Verdadero Positivo</a:t>
            </a:r>
            <a:endParaRPr lang="es-CL"/>
          </a:p>
        </p:txBody>
      </p:sp>
      <p:sp>
        <p:nvSpPr>
          <p:cNvPr id="105" name="TextBox 104"/>
          <p:cNvSpPr txBox="1"/>
          <p:nvPr/>
        </p:nvSpPr>
        <p:spPr>
          <a:xfrm>
            <a:off x="3259173" y="4457549"/>
            <a:ext cx="2085703" cy="369332"/>
          </a:xfrm>
          <a:prstGeom prst="rect">
            <a:avLst/>
          </a:prstGeom>
          <a:noFill/>
        </p:spPr>
        <p:txBody>
          <a:bodyPr wrap="square" rtlCol="0">
            <a:spAutoFit/>
          </a:bodyPr>
          <a:lstStyle/>
          <a:p>
            <a:r>
              <a:rPr lang="en-US" smtClean="0"/>
              <a:t>Falso Positivo</a:t>
            </a:r>
            <a:endParaRPr lang="es-CL"/>
          </a:p>
        </p:txBody>
      </p:sp>
      <p:sp>
        <p:nvSpPr>
          <p:cNvPr id="106" name="TextBox 105"/>
          <p:cNvSpPr txBox="1"/>
          <p:nvPr/>
        </p:nvSpPr>
        <p:spPr>
          <a:xfrm>
            <a:off x="6469356" y="3611880"/>
            <a:ext cx="2370913" cy="369332"/>
          </a:xfrm>
          <a:prstGeom prst="rect">
            <a:avLst/>
          </a:prstGeom>
          <a:noFill/>
        </p:spPr>
        <p:txBody>
          <a:bodyPr wrap="square" rtlCol="0">
            <a:spAutoFit/>
          </a:bodyPr>
          <a:lstStyle/>
          <a:p>
            <a:r>
              <a:rPr lang="en-US" smtClean="0"/>
              <a:t>Verdadero Negativo</a:t>
            </a:r>
            <a:endParaRPr lang="es-CL"/>
          </a:p>
        </p:txBody>
      </p:sp>
      <p:sp>
        <p:nvSpPr>
          <p:cNvPr id="107" name="TextBox 106"/>
          <p:cNvSpPr txBox="1"/>
          <p:nvPr/>
        </p:nvSpPr>
        <p:spPr>
          <a:xfrm>
            <a:off x="6677293" y="4454283"/>
            <a:ext cx="2370913" cy="369332"/>
          </a:xfrm>
          <a:prstGeom prst="rect">
            <a:avLst/>
          </a:prstGeom>
          <a:noFill/>
        </p:spPr>
        <p:txBody>
          <a:bodyPr wrap="square" rtlCol="0">
            <a:spAutoFit/>
          </a:bodyPr>
          <a:lstStyle/>
          <a:p>
            <a:r>
              <a:rPr lang="en-US" smtClean="0"/>
              <a:t>Falso Negativo</a:t>
            </a:r>
            <a:endParaRPr lang="es-CL"/>
          </a:p>
        </p:txBody>
      </p:sp>
    </p:spTree>
    <p:extLst>
      <p:ext uri="{BB962C8B-B14F-4D97-AF65-F5344CB8AC3E}">
        <p14:creationId xmlns:p14="http://schemas.microsoft.com/office/powerpoint/2010/main" val="3234839562"/>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Recordar</a:t>
            </a:r>
            <a:endParaRPr lang="es-CL"/>
          </a:p>
        </p:txBody>
      </p:sp>
      <p:sp>
        <p:nvSpPr>
          <p:cNvPr id="3" name="Content Placeholder 2"/>
          <p:cNvSpPr>
            <a:spLocks noGrp="1"/>
          </p:cNvSpPr>
          <p:nvPr>
            <p:ph idx="1"/>
          </p:nvPr>
        </p:nvSpPr>
        <p:spPr>
          <a:xfrm>
            <a:off x="1097280" y="1845734"/>
            <a:ext cx="10058400" cy="570895"/>
          </a:xfrm>
        </p:spPr>
        <p:txBody>
          <a:bodyPr/>
          <a:lstStyle/>
          <a:p>
            <a:pPr lvl="1"/>
            <a:r>
              <a:rPr lang="en-US" sz="2400" smtClean="0"/>
              <a:t>Para los problemas de clasificación: </a:t>
            </a:r>
          </a:p>
          <a:p>
            <a:pPr lvl="2"/>
            <a:endParaRPr lang="en-US" smtClean="0"/>
          </a:p>
          <a:p>
            <a:pPr lvl="1"/>
            <a:endParaRPr lang="es-CL"/>
          </a:p>
        </p:txBody>
      </p:sp>
      <p:cxnSp>
        <p:nvCxnSpPr>
          <p:cNvPr id="80" name="Straight Arrow Connector 79"/>
          <p:cNvCxnSpPr/>
          <p:nvPr/>
        </p:nvCxnSpPr>
        <p:spPr>
          <a:xfrm flipV="1">
            <a:off x="2089250" y="4272361"/>
            <a:ext cx="2540000" cy="1128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82" name="Oval 81"/>
          <p:cNvSpPr/>
          <p:nvPr/>
        </p:nvSpPr>
        <p:spPr>
          <a:xfrm>
            <a:off x="2236007" y="3650342"/>
            <a:ext cx="158044" cy="134335"/>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83" name="Oval 82"/>
          <p:cNvSpPr/>
          <p:nvPr/>
        </p:nvSpPr>
        <p:spPr>
          <a:xfrm>
            <a:off x="2394051" y="3500204"/>
            <a:ext cx="158044" cy="134335"/>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99" name="Oval 98"/>
          <p:cNvSpPr/>
          <p:nvPr/>
        </p:nvSpPr>
        <p:spPr>
          <a:xfrm>
            <a:off x="2642406" y="3433036"/>
            <a:ext cx="158044" cy="134335"/>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00" name="Oval 99"/>
          <p:cNvSpPr/>
          <p:nvPr/>
        </p:nvSpPr>
        <p:spPr>
          <a:xfrm>
            <a:off x="2856895" y="3577530"/>
            <a:ext cx="158044" cy="134335"/>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01" name="Oval 100"/>
          <p:cNvSpPr/>
          <p:nvPr/>
        </p:nvSpPr>
        <p:spPr>
          <a:xfrm>
            <a:off x="3082673" y="3693525"/>
            <a:ext cx="158044" cy="134335"/>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08" name="Oval 107"/>
          <p:cNvSpPr/>
          <p:nvPr/>
        </p:nvSpPr>
        <p:spPr>
          <a:xfrm flipV="1">
            <a:off x="3288695" y="3705095"/>
            <a:ext cx="152400" cy="152400"/>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09" name="Oval 108"/>
          <p:cNvSpPr/>
          <p:nvPr/>
        </p:nvSpPr>
        <p:spPr>
          <a:xfrm flipV="1">
            <a:off x="3441095" y="3541125"/>
            <a:ext cx="152400" cy="152400"/>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10" name="Oval 109"/>
          <p:cNvSpPr/>
          <p:nvPr/>
        </p:nvSpPr>
        <p:spPr>
          <a:xfrm flipV="1">
            <a:off x="3517295" y="3338771"/>
            <a:ext cx="152400" cy="152400"/>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11" name="Oval 110"/>
          <p:cNvSpPr/>
          <p:nvPr/>
        </p:nvSpPr>
        <p:spPr>
          <a:xfrm flipV="1">
            <a:off x="3717673" y="3208384"/>
            <a:ext cx="152400" cy="152400"/>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12" name="Oval 111"/>
          <p:cNvSpPr/>
          <p:nvPr/>
        </p:nvSpPr>
        <p:spPr>
          <a:xfrm flipV="1">
            <a:off x="3918051" y="3313371"/>
            <a:ext cx="152400" cy="152400"/>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14" name="Oval 113"/>
          <p:cNvSpPr/>
          <p:nvPr/>
        </p:nvSpPr>
        <p:spPr>
          <a:xfrm>
            <a:off x="2626198" y="3836999"/>
            <a:ext cx="158044" cy="134335"/>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15" name="Oval 114"/>
          <p:cNvSpPr/>
          <p:nvPr/>
        </p:nvSpPr>
        <p:spPr>
          <a:xfrm>
            <a:off x="3075819" y="3310996"/>
            <a:ext cx="158044" cy="134335"/>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16" name="Oval 115"/>
          <p:cNvSpPr/>
          <p:nvPr/>
        </p:nvSpPr>
        <p:spPr>
          <a:xfrm flipV="1">
            <a:off x="3745170" y="3711865"/>
            <a:ext cx="152400" cy="152400"/>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17" name="Oval 116"/>
          <p:cNvSpPr/>
          <p:nvPr/>
        </p:nvSpPr>
        <p:spPr>
          <a:xfrm>
            <a:off x="3228219" y="3463396"/>
            <a:ext cx="158044" cy="134335"/>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18" name="Oval 117"/>
          <p:cNvSpPr/>
          <p:nvPr/>
        </p:nvSpPr>
        <p:spPr>
          <a:xfrm>
            <a:off x="4070451" y="2926526"/>
            <a:ext cx="158044" cy="134335"/>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19" name="Oval 118"/>
          <p:cNvSpPr/>
          <p:nvPr/>
        </p:nvSpPr>
        <p:spPr>
          <a:xfrm>
            <a:off x="4228495" y="3548545"/>
            <a:ext cx="158044" cy="134335"/>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cxnSp>
        <p:nvCxnSpPr>
          <p:cNvPr id="6" name="Straight Connector 5"/>
          <p:cNvCxnSpPr/>
          <p:nvPr/>
        </p:nvCxnSpPr>
        <p:spPr>
          <a:xfrm>
            <a:off x="2114569" y="4076644"/>
            <a:ext cx="0" cy="56147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4794068" y="4172716"/>
            <a:ext cx="875212" cy="369332"/>
          </a:xfrm>
          <a:prstGeom prst="rect">
            <a:avLst/>
          </a:prstGeom>
          <a:noFill/>
        </p:spPr>
        <p:txBody>
          <a:bodyPr wrap="square" rtlCol="0">
            <a:spAutoFit/>
          </a:bodyPr>
          <a:lstStyle/>
          <a:p>
            <a:r>
              <a:rPr lang="en-US" smtClean="0"/>
              <a:t>Prob</a:t>
            </a:r>
            <a:endParaRPr lang="es-CL"/>
          </a:p>
        </p:txBody>
      </p:sp>
      <p:cxnSp>
        <p:nvCxnSpPr>
          <p:cNvPr id="11" name="Straight Connector 10"/>
          <p:cNvCxnSpPr/>
          <p:nvPr/>
        </p:nvCxnSpPr>
        <p:spPr>
          <a:xfrm>
            <a:off x="3441095" y="2534194"/>
            <a:ext cx="0" cy="2364377"/>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3075819" y="5042708"/>
            <a:ext cx="1507470" cy="365760"/>
          </a:xfrm>
          <a:prstGeom prst="rect">
            <a:avLst/>
          </a:prstGeom>
          <a:noFill/>
        </p:spPr>
        <p:txBody>
          <a:bodyPr wrap="square" rtlCol="0">
            <a:spAutoFit/>
          </a:bodyPr>
          <a:lstStyle/>
          <a:p>
            <a:r>
              <a:rPr lang="en-US" smtClean="0"/>
              <a:t>Threshold</a:t>
            </a:r>
            <a:endParaRPr lang="es-CL"/>
          </a:p>
        </p:txBody>
      </p:sp>
      <p:cxnSp>
        <p:nvCxnSpPr>
          <p:cNvPr id="120" name="Straight Arrow Connector 119"/>
          <p:cNvCxnSpPr/>
          <p:nvPr/>
        </p:nvCxnSpPr>
        <p:spPr>
          <a:xfrm flipV="1">
            <a:off x="6472967" y="3197095"/>
            <a:ext cx="2540000" cy="1128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21" name="Oval 120"/>
          <p:cNvSpPr/>
          <p:nvPr/>
        </p:nvSpPr>
        <p:spPr>
          <a:xfrm>
            <a:off x="6619724" y="2575076"/>
            <a:ext cx="158044" cy="134335"/>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22" name="Oval 121"/>
          <p:cNvSpPr/>
          <p:nvPr/>
        </p:nvSpPr>
        <p:spPr>
          <a:xfrm>
            <a:off x="6777768" y="2424938"/>
            <a:ext cx="158044" cy="134335"/>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23" name="Oval 122"/>
          <p:cNvSpPr/>
          <p:nvPr/>
        </p:nvSpPr>
        <p:spPr>
          <a:xfrm>
            <a:off x="7026123" y="2357770"/>
            <a:ext cx="158044" cy="134335"/>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24" name="Oval 123"/>
          <p:cNvSpPr/>
          <p:nvPr/>
        </p:nvSpPr>
        <p:spPr>
          <a:xfrm>
            <a:off x="7240612" y="2502264"/>
            <a:ext cx="158044" cy="134335"/>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25" name="Oval 124"/>
          <p:cNvSpPr/>
          <p:nvPr/>
        </p:nvSpPr>
        <p:spPr>
          <a:xfrm>
            <a:off x="7466390" y="2618259"/>
            <a:ext cx="158044" cy="134335"/>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26" name="Oval 125"/>
          <p:cNvSpPr/>
          <p:nvPr/>
        </p:nvSpPr>
        <p:spPr>
          <a:xfrm flipV="1">
            <a:off x="7672412" y="2629829"/>
            <a:ext cx="152400" cy="152400"/>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27" name="Oval 126"/>
          <p:cNvSpPr/>
          <p:nvPr/>
        </p:nvSpPr>
        <p:spPr>
          <a:xfrm flipV="1">
            <a:off x="7824812" y="2465859"/>
            <a:ext cx="152400" cy="152400"/>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28" name="Oval 127"/>
          <p:cNvSpPr/>
          <p:nvPr/>
        </p:nvSpPr>
        <p:spPr>
          <a:xfrm flipV="1">
            <a:off x="7901012" y="2263505"/>
            <a:ext cx="152400" cy="152400"/>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29" name="Oval 128"/>
          <p:cNvSpPr/>
          <p:nvPr/>
        </p:nvSpPr>
        <p:spPr>
          <a:xfrm flipV="1">
            <a:off x="8101390" y="2133118"/>
            <a:ext cx="152400" cy="152400"/>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30" name="Oval 129"/>
          <p:cNvSpPr/>
          <p:nvPr/>
        </p:nvSpPr>
        <p:spPr>
          <a:xfrm flipV="1">
            <a:off x="8301768" y="2238105"/>
            <a:ext cx="152400" cy="152400"/>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31" name="Oval 130"/>
          <p:cNvSpPr/>
          <p:nvPr/>
        </p:nvSpPr>
        <p:spPr>
          <a:xfrm>
            <a:off x="7009915" y="2761733"/>
            <a:ext cx="158044" cy="134335"/>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32" name="Oval 131"/>
          <p:cNvSpPr/>
          <p:nvPr/>
        </p:nvSpPr>
        <p:spPr>
          <a:xfrm>
            <a:off x="7459536" y="2235730"/>
            <a:ext cx="158044" cy="134335"/>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33" name="Oval 132"/>
          <p:cNvSpPr/>
          <p:nvPr/>
        </p:nvSpPr>
        <p:spPr>
          <a:xfrm flipV="1">
            <a:off x="8128887" y="2636599"/>
            <a:ext cx="152400" cy="152400"/>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34" name="Oval 133"/>
          <p:cNvSpPr/>
          <p:nvPr/>
        </p:nvSpPr>
        <p:spPr>
          <a:xfrm>
            <a:off x="7611936" y="2388130"/>
            <a:ext cx="158044" cy="134335"/>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35" name="Oval 134"/>
          <p:cNvSpPr/>
          <p:nvPr/>
        </p:nvSpPr>
        <p:spPr>
          <a:xfrm>
            <a:off x="8454168" y="1851260"/>
            <a:ext cx="158044" cy="134335"/>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36" name="Oval 135"/>
          <p:cNvSpPr/>
          <p:nvPr/>
        </p:nvSpPr>
        <p:spPr>
          <a:xfrm>
            <a:off x="8612212" y="2473279"/>
            <a:ext cx="158044" cy="134335"/>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cxnSp>
        <p:nvCxnSpPr>
          <p:cNvPr id="137" name="Straight Connector 136"/>
          <p:cNvCxnSpPr/>
          <p:nvPr/>
        </p:nvCxnSpPr>
        <p:spPr>
          <a:xfrm>
            <a:off x="6498286" y="3001378"/>
            <a:ext cx="0" cy="56147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38" name="TextBox 137"/>
          <p:cNvSpPr txBox="1"/>
          <p:nvPr/>
        </p:nvSpPr>
        <p:spPr>
          <a:xfrm>
            <a:off x="9177785" y="3097450"/>
            <a:ext cx="875212" cy="369332"/>
          </a:xfrm>
          <a:prstGeom prst="rect">
            <a:avLst/>
          </a:prstGeom>
          <a:noFill/>
        </p:spPr>
        <p:txBody>
          <a:bodyPr wrap="square" rtlCol="0">
            <a:spAutoFit/>
          </a:bodyPr>
          <a:lstStyle/>
          <a:p>
            <a:r>
              <a:rPr lang="en-US" smtClean="0"/>
              <a:t>Prob</a:t>
            </a:r>
            <a:endParaRPr lang="es-CL"/>
          </a:p>
        </p:txBody>
      </p:sp>
      <p:cxnSp>
        <p:nvCxnSpPr>
          <p:cNvPr id="139" name="Straight Connector 138"/>
          <p:cNvCxnSpPr/>
          <p:nvPr/>
        </p:nvCxnSpPr>
        <p:spPr>
          <a:xfrm flipH="1">
            <a:off x="7459214" y="1845734"/>
            <a:ext cx="322" cy="1938943"/>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6472645" y="5230780"/>
            <a:ext cx="2540000" cy="1128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42" name="Oval 141"/>
          <p:cNvSpPr/>
          <p:nvPr/>
        </p:nvSpPr>
        <p:spPr>
          <a:xfrm>
            <a:off x="6619402" y="4608761"/>
            <a:ext cx="158044" cy="134335"/>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43" name="Oval 142"/>
          <p:cNvSpPr/>
          <p:nvPr/>
        </p:nvSpPr>
        <p:spPr>
          <a:xfrm>
            <a:off x="6777446" y="4458623"/>
            <a:ext cx="158044" cy="134335"/>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44" name="Oval 143"/>
          <p:cNvSpPr/>
          <p:nvPr/>
        </p:nvSpPr>
        <p:spPr>
          <a:xfrm>
            <a:off x="7025801" y="4391455"/>
            <a:ext cx="158044" cy="134335"/>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45" name="Oval 144"/>
          <p:cNvSpPr/>
          <p:nvPr/>
        </p:nvSpPr>
        <p:spPr>
          <a:xfrm>
            <a:off x="7240290" y="4535949"/>
            <a:ext cx="158044" cy="134335"/>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46" name="Oval 145"/>
          <p:cNvSpPr/>
          <p:nvPr/>
        </p:nvSpPr>
        <p:spPr>
          <a:xfrm>
            <a:off x="7466068" y="4651944"/>
            <a:ext cx="158044" cy="134335"/>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47" name="Oval 146"/>
          <p:cNvSpPr/>
          <p:nvPr/>
        </p:nvSpPr>
        <p:spPr>
          <a:xfrm flipV="1">
            <a:off x="7672090" y="4663514"/>
            <a:ext cx="152400" cy="152400"/>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48" name="Oval 147"/>
          <p:cNvSpPr/>
          <p:nvPr/>
        </p:nvSpPr>
        <p:spPr>
          <a:xfrm flipV="1">
            <a:off x="7824490" y="4499544"/>
            <a:ext cx="152400" cy="152400"/>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49" name="Oval 148"/>
          <p:cNvSpPr/>
          <p:nvPr/>
        </p:nvSpPr>
        <p:spPr>
          <a:xfrm flipV="1">
            <a:off x="7900690" y="4297190"/>
            <a:ext cx="152400" cy="152400"/>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50" name="Oval 149"/>
          <p:cNvSpPr/>
          <p:nvPr/>
        </p:nvSpPr>
        <p:spPr>
          <a:xfrm flipV="1">
            <a:off x="8101068" y="4166803"/>
            <a:ext cx="152400" cy="152400"/>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51" name="Oval 150"/>
          <p:cNvSpPr/>
          <p:nvPr/>
        </p:nvSpPr>
        <p:spPr>
          <a:xfrm flipV="1">
            <a:off x="8301446" y="4271790"/>
            <a:ext cx="152400" cy="152400"/>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52" name="Oval 151"/>
          <p:cNvSpPr/>
          <p:nvPr/>
        </p:nvSpPr>
        <p:spPr>
          <a:xfrm>
            <a:off x="7009593" y="4795418"/>
            <a:ext cx="158044" cy="134335"/>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53" name="Oval 152"/>
          <p:cNvSpPr/>
          <p:nvPr/>
        </p:nvSpPr>
        <p:spPr>
          <a:xfrm>
            <a:off x="7459214" y="4269415"/>
            <a:ext cx="158044" cy="134335"/>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54" name="Oval 153"/>
          <p:cNvSpPr/>
          <p:nvPr/>
        </p:nvSpPr>
        <p:spPr>
          <a:xfrm flipV="1">
            <a:off x="8128565" y="4670284"/>
            <a:ext cx="152400" cy="152400"/>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55" name="Oval 154"/>
          <p:cNvSpPr/>
          <p:nvPr/>
        </p:nvSpPr>
        <p:spPr>
          <a:xfrm>
            <a:off x="7611614" y="4421815"/>
            <a:ext cx="158044" cy="134335"/>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56" name="Oval 155"/>
          <p:cNvSpPr/>
          <p:nvPr/>
        </p:nvSpPr>
        <p:spPr>
          <a:xfrm>
            <a:off x="8453846" y="3884945"/>
            <a:ext cx="158044" cy="134335"/>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57" name="Oval 156"/>
          <p:cNvSpPr/>
          <p:nvPr/>
        </p:nvSpPr>
        <p:spPr>
          <a:xfrm>
            <a:off x="8611890" y="4506964"/>
            <a:ext cx="158044" cy="134335"/>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cxnSp>
        <p:nvCxnSpPr>
          <p:cNvPr id="158" name="Straight Connector 157"/>
          <p:cNvCxnSpPr/>
          <p:nvPr/>
        </p:nvCxnSpPr>
        <p:spPr>
          <a:xfrm>
            <a:off x="6497964" y="5035063"/>
            <a:ext cx="0" cy="56147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p:cNvCxnSpPr/>
          <p:nvPr/>
        </p:nvCxnSpPr>
        <p:spPr>
          <a:xfrm>
            <a:off x="8048576" y="3904166"/>
            <a:ext cx="0" cy="1926616"/>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60" name="TextBox 159"/>
          <p:cNvSpPr txBox="1"/>
          <p:nvPr/>
        </p:nvSpPr>
        <p:spPr>
          <a:xfrm>
            <a:off x="9177785" y="5051758"/>
            <a:ext cx="875212" cy="369332"/>
          </a:xfrm>
          <a:prstGeom prst="rect">
            <a:avLst/>
          </a:prstGeom>
          <a:noFill/>
        </p:spPr>
        <p:txBody>
          <a:bodyPr wrap="square" rtlCol="0">
            <a:spAutoFit/>
          </a:bodyPr>
          <a:lstStyle/>
          <a:p>
            <a:r>
              <a:rPr lang="en-US" smtClean="0"/>
              <a:t>Prob</a:t>
            </a:r>
            <a:endParaRPr lang="es-CL"/>
          </a:p>
        </p:txBody>
      </p:sp>
      <p:sp>
        <p:nvSpPr>
          <p:cNvPr id="16" name="TextBox 15"/>
          <p:cNvSpPr txBox="1"/>
          <p:nvPr/>
        </p:nvSpPr>
        <p:spPr>
          <a:xfrm>
            <a:off x="9838300" y="2126397"/>
            <a:ext cx="1888877" cy="646331"/>
          </a:xfrm>
          <a:prstGeom prst="rect">
            <a:avLst/>
          </a:prstGeom>
          <a:noFill/>
        </p:spPr>
        <p:txBody>
          <a:bodyPr wrap="square" rtlCol="0">
            <a:spAutoFit/>
          </a:bodyPr>
          <a:lstStyle/>
          <a:p>
            <a:r>
              <a:rPr lang="en-US" smtClean="0"/>
              <a:t>Más Verdadero Positivo</a:t>
            </a:r>
            <a:endParaRPr lang="es-CL"/>
          </a:p>
        </p:txBody>
      </p:sp>
      <p:sp>
        <p:nvSpPr>
          <p:cNvPr id="161" name="TextBox 160"/>
          <p:cNvSpPr txBox="1"/>
          <p:nvPr/>
        </p:nvSpPr>
        <p:spPr>
          <a:xfrm>
            <a:off x="9838300" y="2788999"/>
            <a:ext cx="2089409" cy="646331"/>
          </a:xfrm>
          <a:prstGeom prst="rect">
            <a:avLst/>
          </a:prstGeom>
          <a:noFill/>
        </p:spPr>
        <p:txBody>
          <a:bodyPr wrap="square" rtlCol="0">
            <a:spAutoFit/>
          </a:bodyPr>
          <a:lstStyle/>
          <a:p>
            <a:r>
              <a:rPr lang="en-US" smtClean="0"/>
              <a:t>Menos Verdadero Negativo</a:t>
            </a:r>
            <a:endParaRPr lang="es-CL"/>
          </a:p>
        </p:txBody>
      </p:sp>
      <p:sp>
        <p:nvSpPr>
          <p:cNvPr id="162" name="TextBox 161"/>
          <p:cNvSpPr txBox="1"/>
          <p:nvPr/>
        </p:nvSpPr>
        <p:spPr>
          <a:xfrm>
            <a:off x="9834315" y="4172248"/>
            <a:ext cx="2166337" cy="646331"/>
          </a:xfrm>
          <a:prstGeom prst="rect">
            <a:avLst/>
          </a:prstGeom>
          <a:noFill/>
        </p:spPr>
        <p:txBody>
          <a:bodyPr wrap="square" rtlCol="0">
            <a:spAutoFit/>
          </a:bodyPr>
          <a:lstStyle/>
          <a:p>
            <a:r>
              <a:rPr lang="en-US" smtClean="0"/>
              <a:t>Menos Verdadero Positivo</a:t>
            </a:r>
            <a:endParaRPr lang="es-CL"/>
          </a:p>
        </p:txBody>
      </p:sp>
      <p:sp>
        <p:nvSpPr>
          <p:cNvPr id="163" name="TextBox 162"/>
          <p:cNvSpPr txBox="1"/>
          <p:nvPr/>
        </p:nvSpPr>
        <p:spPr>
          <a:xfrm>
            <a:off x="9834315" y="4834850"/>
            <a:ext cx="2089409" cy="646331"/>
          </a:xfrm>
          <a:prstGeom prst="rect">
            <a:avLst/>
          </a:prstGeom>
          <a:noFill/>
        </p:spPr>
        <p:txBody>
          <a:bodyPr wrap="square" rtlCol="0">
            <a:spAutoFit/>
          </a:bodyPr>
          <a:lstStyle/>
          <a:p>
            <a:r>
              <a:rPr lang="en-US" smtClean="0"/>
              <a:t>Más Verdadero Negativo</a:t>
            </a:r>
            <a:endParaRPr lang="es-CL"/>
          </a:p>
        </p:txBody>
      </p:sp>
    </p:spTree>
    <p:extLst>
      <p:ext uri="{BB962C8B-B14F-4D97-AF65-F5344CB8AC3E}">
        <p14:creationId xmlns:p14="http://schemas.microsoft.com/office/powerpoint/2010/main" val="3836019239"/>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Segundo caso</a:t>
            </a:r>
            <a:endParaRPr lang="es-CL"/>
          </a:p>
        </p:txBody>
      </p:sp>
      <p:sp>
        <p:nvSpPr>
          <p:cNvPr id="3" name="Content Placeholder 2"/>
          <p:cNvSpPr>
            <a:spLocks noGrp="1"/>
          </p:cNvSpPr>
          <p:nvPr>
            <p:ph idx="1"/>
          </p:nvPr>
        </p:nvSpPr>
        <p:spPr/>
        <p:txBody>
          <a:bodyPr/>
          <a:lstStyle/>
          <a:p>
            <a:r>
              <a:rPr lang="en-US" smtClean="0"/>
              <a:t>Forme grupos y decida entre las problemáticas que encontró en la actividad anterior cuales corresponden a un problema de Clasificación, cuales a uno de Regresión, y  cuáles a un problema de Clustering.</a:t>
            </a:r>
          </a:p>
          <a:p>
            <a:endParaRPr lang="en-US"/>
          </a:p>
          <a:p>
            <a:r>
              <a:rPr lang="en-US" smtClean="0"/>
              <a:t>Para sus problemas de clasificación revisen si es un problema balanceado o no,  ¿Qué problemas pueden surgir en las métricas de desempeño?</a:t>
            </a:r>
          </a:p>
          <a:p>
            <a:endParaRPr lang="en-US"/>
          </a:p>
          <a:p>
            <a:r>
              <a:rPr lang="en-US" smtClean="0"/>
              <a:t>Genere dos métricas de desempeño por cada problema propuesto, converse los pros y contras de las métricas definidas.</a:t>
            </a:r>
            <a:endParaRPr lang="es-CL"/>
          </a:p>
        </p:txBody>
      </p:sp>
    </p:spTree>
    <p:extLst>
      <p:ext uri="{BB962C8B-B14F-4D97-AF65-F5344CB8AC3E}">
        <p14:creationId xmlns:p14="http://schemas.microsoft.com/office/powerpoint/2010/main" val="1206944943"/>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87A488E-2828-4653-A819-B98DE4AFA06E}"/>
              </a:ext>
            </a:extLst>
          </p:cNvPr>
          <p:cNvSpPr>
            <a:spLocks noGrp="1"/>
          </p:cNvSpPr>
          <p:nvPr>
            <p:ph type="ctrTitle"/>
          </p:nvPr>
        </p:nvSpPr>
        <p:spPr/>
        <p:txBody>
          <a:bodyPr/>
          <a:lstStyle/>
          <a:p>
            <a:r>
              <a:rPr lang="en-US" dirty="0" err="1" smtClean="0"/>
              <a:t>Otros</a:t>
            </a:r>
            <a:r>
              <a:rPr lang="en-US" dirty="0" smtClean="0"/>
              <a:t> </a:t>
            </a:r>
            <a:r>
              <a:rPr lang="en-US" dirty="0" err="1" smtClean="0"/>
              <a:t>modelos</a:t>
            </a:r>
            <a:r>
              <a:rPr lang="en-US" dirty="0" smtClean="0"/>
              <a:t> de </a:t>
            </a:r>
            <a:r>
              <a:rPr lang="en-US" dirty="0" err="1" smtClean="0"/>
              <a:t>clasificación</a:t>
            </a:r>
            <a:r>
              <a:rPr lang="en-US" dirty="0" smtClean="0"/>
              <a:t> y </a:t>
            </a:r>
            <a:r>
              <a:rPr lang="en-US" dirty="0" err="1" smtClean="0"/>
              <a:t>regresión</a:t>
            </a:r>
            <a:endParaRPr lang="es-PA" dirty="0"/>
          </a:p>
        </p:txBody>
      </p:sp>
      <p:sp>
        <p:nvSpPr>
          <p:cNvPr id="4" name="Marcador de contenido 3"/>
          <p:cNvSpPr>
            <a:spLocks noGrp="1"/>
          </p:cNvSpPr>
          <p:nvPr>
            <p:ph idx="1"/>
          </p:nvPr>
        </p:nvSpPr>
        <p:spPr/>
        <p:txBody>
          <a:bodyPr/>
          <a:lstStyle/>
          <a:p>
            <a:endParaRPr lang="es-419"/>
          </a:p>
        </p:txBody>
      </p:sp>
    </p:spTree>
    <p:extLst>
      <p:ext uri="{BB962C8B-B14F-4D97-AF65-F5344CB8AC3E}">
        <p14:creationId xmlns:p14="http://schemas.microsoft.com/office/powerpoint/2010/main" val="854773917"/>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s-CL" dirty="0" err="1" smtClean="0">
                <a:solidFill>
                  <a:srgbClr val="4A66AC"/>
                </a:solidFill>
              </a:rPr>
              <a:t>Support</a:t>
            </a:r>
            <a:r>
              <a:rPr lang="es-CL" dirty="0" smtClean="0">
                <a:solidFill>
                  <a:srgbClr val="4A66AC"/>
                </a:solidFill>
              </a:rPr>
              <a:t> vector machines (SVM)</a:t>
            </a:r>
            <a:endParaRPr lang="en-US" dirty="0">
              <a:solidFill>
                <a:srgbClr val="4A66AC"/>
              </a:solidFill>
            </a:endParaRPr>
          </a:p>
        </p:txBody>
      </p:sp>
      <p:sp>
        <p:nvSpPr>
          <p:cNvPr id="9" name="Content Placeholder 3"/>
          <p:cNvSpPr>
            <a:spLocks noGrp="1"/>
          </p:cNvSpPr>
          <p:nvPr>
            <p:ph idx="1"/>
          </p:nvPr>
        </p:nvSpPr>
        <p:spPr>
          <a:xfrm>
            <a:off x="899211" y="1880648"/>
            <a:ext cx="2777050" cy="675940"/>
          </a:xfrm>
        </p:spPr>
        <p:txBody>
          <a:bodyPr>
            <a:normAutofit/>
          </a:bodyPr>
          <a:lstStyle/>
          <a:p>
            <a:pPr marL="0" indent="0">
              <a:spcBef>
                <a:spcPct val="20000"/>
              </a:spcBef>
              <a:buSzPct val="85000"/>
              <a:buNone/>
            </a:pPr>
            <a:r>
              <a:rPr lang="es-ES" sz="2400" dirty="0" smtClean="0"/>
              <a:t> </a:t>
            </a:r>
          </a:p>
        </p:txBody>
      </p:sp>
      <p:pic>
        <p:nvPicPr>
          <p:cNvPr id="3" name="Picture 2"/>
          <p:cNvPicPr>
            <a:picLocks noChangeAspect="1"/>
          </p:cNvPicPr>
          <p:nvPr/>
        </p:nvPicPr>
        <p:blipFill>
          <a:blip r:embed="rId2"/>
          <a:stretch>
            <a:fillRect/>
          </a:stretch>
        </p:blipFill>
        <p:spPr>
          <a:xfrm>
            <a:off x="4993419" y="2010390"/>
            <a:ext cx="5978096" cy="2594268"/>
          </a:xfrm>
          <a:prstGeom prst="rect">
            <a:avLst/>
          </a:prstGeom>
        </p:spPr>
      </p:pic>
      <p:sp>
        <p:nvSpPr>
          <p:cNvPr id="10" name="Content Placeholder 3"/>
          <p:cNvSpPr txBox="1">
            <a:spLocks/>
          </p:cNvSpPr>
          <p:nvPr/>
        </p:nvSpPr>
        <p:spPr>
          <a:xfrm>
            <a:off x="226622" y="2161129"/>
            <a:ext cx="3947967" cy="2951380"/>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182880" indent="-182880">
              <a:spcBef>
                <a:spcPct val="20000"/>
              </a:spcBef>
              <a:buSzPct val="85000"/>
              <a:buFont typeface="Arial" pitchFamily="34" charset="0"/>
              <a:buChar char="•"/>
            </a:pPr>
            <a:r>
              <a:rPr lang="es-ES" sz="2400" dirty="0" smtClean="0"/>
              <a:t>Separación por </a:t>
            </a:r>
            <a:r>
              <a:rPr lang="es-ES" sz="2400" dirty="0" err="1" smtClean="0"/>
              <a:t>hiperplanos</a:t>
            </a:r>
            <a:r>
              <a:rPr lang="es-ES" sz="2400" dirty="0" smtClean="0"/>
              <a:t>. (</a:t>
            </a:r>
            <a:r>
              <a:rPr lang="es-ES" sz="2400" dirty="0" err="1" smtClean="0"/>
              <a:t>maximal</a:t>
            </a:r>
            <a:r>
              <a:rPr lang="es-ES" sz="2400" dirty="0" smtClean="0"/>
              <a:t> </a:t>
            </a:r>
            <a:r>
              <a:rPr lang="es-ES" sz="2400" dirty="0" err="1" smtClean="0"/>
              <a:t>margin</a:t>
            </a:r>
            <a:r>
              <a:rPr lang="es-ES" sz="2400" dirty="0" smtClean="0"/>
              <a:t>).</a:t>
            </a:r>
          </a:p>
          <a:p>
            <a:pPr marL="182880" indent="-182880">
              <a:spcBef>
                <a:spcPct val="20000"/>
              </a:spcBef>
              <a:buSzPct val="85000"/>
              <a:buFont typeface="Arial" pitchFamily="34" charset="0"/>
              <a:buChar char="•"/>
            </a:pPr>
            <a:r>
              <a:rPr lang="es-ES" sz="2400" dirty="0" smtClean="0"/>
              <a:t>Caso no separable. (</a:t>
            </a:r>
            <a:r>
              <a:rPr lang="es-ES" sz="2400" dirty="0" err="1" smtClean="0"/>
              <a:t>Soft</a:t>
            </a:r>
            <a:r>
              <a:rPr lang="es-ES" sz="2400" dirty="0" smtClean="0"/>
              <a:t> </a:t>
            </a:r>
            <a:r>
              <a:rPr lang="es-ES" sz="2400" dirty="0" err="1" smtClean="0"/>
              <a:t>margin</a:t>
            </a:r>
            <a:r>
              <a:rPr lang="es-ES" sz="2400" dirty="0" smtClean="0"/>
              <a:t>)</a:t>
            </a:r>
          </a:p>
          <a:p>
            <a:pPr marL="182880" indent="-182880">
              <a:spcBef>
                <a:spcPct val="20000"/>
              </a:spcBef>
              <a:buSzPct val="85000"/>
              <a:buFont typeface="Arial" pitchFamily="34" charset="0"/>
              <a:buChar char="•"/>
            </a:pPr>
            <a:endParaRPr lang="es-ES" sz="2400" dirty="0" smtClean="0"/>
          </a:p>
        </p:txBody>
      </p:sp>
      <p:pic>
        <p:nvPicPr>
          <p:cNvPr id="13" name="Picture 12"/>
          <p:cNvPicPr>
            <a:picLocks noChangeAspect="1"/>
          </p:cNvPicPr>
          <p:nvPr/>
        </p:nvPicPr>
        <p:blipFill>
          <a:blip r:embed="rId3"/>
          <a:stretch>
            <a:fillRect/>
          </a:stretch>
        </p:blipFill>
        <p:spPr>
          <a:xfrm>
            <a:off x="226622" y="4027483"/>
            <a:ext cx="4895850" cy="923925"/>
          </a:xfrm>
          <a:prstGeom prst="rect">
            <a:avLst/>
          </a:prstGeom>
        </p:spPr>
      </p:pic>
    </p:spTree>
    <p:extLst>
      <p:ext uri="{BB962C8B-B14F-4D97-AF65-F5344CB8AC3E}">
        <p14:creationId xmlns:p14="http://schemas.microsoft.com/office/powerpoint/2010/main" val="40698146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subTnLst>
                                    <p:set>
                                      <p:cBhvr override="childStyle">
                                        <p:cTn dur="1" fill="hold" display="0" masterRel="nextClick" afterEffect="1"/>
                                        <p:tgtEl>
                                          <p:spTgt spid="3"/>
                                        </p:tgtEl>
                                        <p:attrNameLst>
                                          <p:attrName>style.visibility</p:attrName>
                                        </p:attrNameLst>
                                      </p:cBhvr>
                                      <p:to>
                                        <p:strVal val="hidden"/>
                                      </p:to>
                                    </p:set>
                                  </p:subTnLst>
                                </p:cTn>
                              </p:par>
                              <p:par>
                                <p:cTn id="8" presetID="10" presetClass="entr" presetSubtype="0" fill="hold" nodeType="withEffect">
                                  <p:stCondLst>
                                    <p:cond delay="0"/>
                                  </p:stCondLst>
                                  <p:childTnLst>
                                    <p:set>
                                      <p:cBhvr>
                                        <p:cTn id="9" dur="1" fill="hold">
                                          <p:stCondLst>
                                            <p:cond delay="0"/>
                                          </p:stCondLst>
                                        </p:cTn>
                                        <p:tgtEl>
                                          <p:spTgt spid="10">
                                            <p:txEl>
                                              <p:pRg st="0" end="0"/>
                                            </p:txEl>
                                          </p:spTgt>
                                        </p:tgtEl>
                                        <p:attrNameLst>
                                          <p:attrName>style.visibility</p:attrName>
                                        </p:attrNameLst>
                                      </p:cBhvr>
                                      <p:to>
                                        <p:strVal val="visible"/>
                                      </p:to>
                                    </p:set>
                                    <p:animEffect transition="in" filter="fade">
                                      <p:cBhvr>
                                        <p:cTn id="10" dur="500"/>
                                        <p:tgtEl>
                                          <p:spTgt spid="10">
                                            <p:txEl>
                                              <p:pRg st="0" end="0"/>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0">
                                            <p:txEl>
                                              <p:pRg st="1" end="1"/>
                                            </p:txEl>
                                          </p:spTgt>
                                        </p:tgtEl>
                                        <p:attrNameLst>
                                          <p:attrName>style.visibility</p:attrName>
                                        </p:attrNameLst>
                                      </p:cBhvr>
                                      <p:to>
                                        <p:strVal val="visible"/>
                                      </p:to>
                                    </p:set>
                                    <p:animEffect transition="in" filter="fade">
                                      <p:cBhvr>
                                        <p:cTn id="13" dur="500"/>
                                        <p:tgtEl>
                                          <p:spTgt spid="10">
                                            <p:txEl>
                                              <p:pRg st="1" end="1"/>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s-CL" dirty="0" err="1" smtClean="0">
                <a:solidFill>
                  <a:srgbClr val="4A66AC"/>
                </a:solidFill>
              </a:rPr>
              <a:t>Support</a:t>
            </a:r>
            <a:r>
              <a:rPr lang="es-CL" dirty="0" smtClean="0">
                <a:solidFill>
                  <a:srgbClr val="4A66AC"/>
                </a:solidFill>
              </a:rPr>
              <a:t> vector machines (SVM)</a:t>
            </a:r>
            <a:endParaRPr lang="en-US" dirty="0">
              <a:solidFill>
                <a:srgbClr val="4A66AC"/>
              </a:solidFill>
            </a:endParaRPr>
          </a:p>
        </p:txBody>
      </p:sp>
      <p:sp>
        <p:nvSpPr>
          <p:cNvPr id="9" name="Content Placeholder 3"/>
          <p:cNvSpPr>
            <a:spLocks noGrp="1"/>
          </p:cNvSpPr>
          <p:nvPr>
            <p:ph idx="1"/>
          </p:nvPr>
        </p:nvSpPr>
        <p:spPr>
          <a:xfrm>
            <a:off x="899211" y="1880648"/>
            <a:ext cx="2777050" cy="675940"/>
          </a:xfrm>
        </p:spPr>
        <p:txBody>
          <a:bodyPr>
            <a:normAutofit/>
          </a:bodyPr>
          <a:lstStyle/>
          <a:p>
            <a:pPr marL="0" indent="0">
              <a:spcBef>
                <a:spcPct val="20000"/>
              </a:spcBef>
              <a:buSzPct val="85000"/>
              <a:buNone/>
            </a:pPr>
            <a:r>
              <a:rPr lang="es-ES" sz="2400" dirty="0" smtClean="0"/>
              <a:t> </a:t>
            </a:r>
          </a:p>
        </p:txBody>
      </p:sp>
      <p:sp>
        <p:nvSpPr>
          <p:cNvPr id="10" name="Content Placeholder 3"/>
          <p:cNvSpPr txBox="1">
            <a:spLocks/>
          </p:cNvSpPr>
          <p:nvPr/>
        </p:nvSpPr>
        <p:spPr>
          <a:xfrm>
            <a:off x="226622" y="2161129"/>
            <a:ext cx="4775684" cy="1387306"/>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182880" indent="-182880">
              <a:spcBef>
                <a:spcPct val="20000"/>
              </a:spcBef>
              <a:buSzPct val="85000"/>
              <a:buFont typeface="Arial" pitchFamily="34" charset="0"/>
              <a:buChar char="•"/>
            </a:pPr>
            <a:r>
              <a:rPr lang="es-ES" sz="2400" dirty="0" smtClean="0"/>
              <a:t>Fronteras de decisión no lineales.</a:t>
            </a:r>
          </a:p>
          <a:p>
            <a:pPr marL="182880" indent="-182880">
              <a:spcBef>
                <a:spcPct val="20000"/>
              </a:spcBef>
              <a:buSzPct val="85000"/>
              <a:buFont typeface="Arial" pitchFamily="34" charset="0"/>
              <a:buChar char="•"/>
            </a:pPr>
            <a:r>
              <a:rPr lang="es-ES" sz="2400" dirty="0" smtClean="0"/>
              <a:t>Se introduce </a:t>
            </a:r>
            <a:r>
              <a:rPr lang="es-ES" sz="2400" dirty="0" err="1" smtClean="0"/>
              <a:t>flexiblidad</a:t>
            </a:r>
            <a:r>
              <a:rPr lang="es-ES" sz="2400" dirty="0" smtClean="0"/>
              <a:t> mediante la utilización de </a:t>
            </a:r>
            <a:r>
              <a:rPr lang="es-ES" sz="2400" dirty="0" err="1" smtClean="0"/>
              <a:t>Kernels</a:t>
            </a:r>
            <a:r>
              <a:rPr lang="es-ES" sz="2400" dirty="0" smtClean="0"/>
              <a:t>.</a:t>
            </a:r>
          </a:p>
          <a:p>
            <a:pPr marL="182880" indent="-182880">
              <a:spcBef>
                <a:spcPct val="20000"/>
              </a:spcBef>
              <a:buSzPct val="85000"/>
              <a:buFont typeface="Arial" pitchFamily="34" charset="0"/>
              <a:buChar char="•"/>
            </a:pPr>
            <a:endParaRPr lang="es-ES" sz="2400" dirty="0" smtClean="0"/>
          </a:p>
        </p:txBody>
      </p:sp>
      <p:pic>
        <p:nvPicPr>
          <p:cNvPr id="5" name="Picture 4"/>
          <p:cNvPicPr>
            <a:picLocks noChangeAspect="1"/>
          </p:cNvPicPr>
          <p:nvPr/>
        </p:nvPicPr>
        <p:blipFill>
          <a:blip r:embed="rId2"/>
          <a:stretch>
            <a:fillRect/>
          </a:stretch>
        </p:blipFill>
        <p:spPr>
          <a:xfrm>
            <a:off x="5177782" y="2035479"/>
            <a:ext cx="6657975" cy="3419475"/>
          </a:xfrm>
          <a:prstGeom prst="rect">
            <a:avLst/>
          </a:prstGeom>
        </p:spPr>
      </p:pic>
    </p:spTree>
    <p:extLst>
      <p:ext uri="{BB962C8B-B14F-4D97-AF65-F5344CB8AC3E}">
        <p14:creationId xmlns:p14="http://schemas.microsoft.com/office/powerpoint/2010/main" val="3022782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0">
                                            <p:txEl>
                                              <p:pRg st="1" end="1"/>
                                            </p:txEl>
                                          </p:spTgt>
                                        </p:tgtEl>
                                        <p:attrNameLst>
                                          <p:attrName>style.visibility</p:attrName>
                                        </p:attrNameLst>
                                      </p:cBhvr>
                                      <p:to>
                                        <p:strVal val="visible"/>
                                      </p:to>
                                    </p:set>
                                    <p:animEffect transition="in" filter="fade">
                                      <p:cBhvr>
                                        <p:cTn id="15" dur="500"/>
                                        <p:tgtEl>
                                          <p:spTgt spid="10">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s-CL" dirty="0" err="1" smtClean="0">
                <a:solidFill>
                  <a:srgbClr val="4A66AC"/>
                </a:solidFill>
              </a:rPr>
              <a:t>Support</a:t>
            </a:r>
            <a:r>
              <a:rPr lang="es-CL" dirty="0" smtClean="0">
                <a:solidFill>
                  <a:srgbClr val="4A66AC"/>
                </a:solidFill>
              </a:rPr>
              <a:t> vector machines (SVM)</a:t>
            </a:r>
            <a:endParaRPr lang="en-US" dirty="0">
              <a:solidFill>
                <a:srgbClr val="4A66AC"/>
              </a:solidFill>
            </a:endParaRPr>
          </a:p>
        </p:txBody>
      </p:sp>
      <p:sp>
        <p:nvSpPr>
          <p:cNvPr id="9" name="Content Placeholder 3"/>
          <p:cNvSpPr>
            <a:spLocks noGrp="1"/>
          </p:cNvSpPr>
          <p:nvPr>
            <p:ph idx="1"/>
          </p:nvPr>
        </p:nvSpPr>
        <p:spPr>
          <a:xfrm>
            <a:off x="899211" y="1880648"/>
            <a:ext cx="2777050" cy="675940"/>
          </a:xfrm>
        </p:spPr>
        <p:txBody>
          <a:bodyPr>
            <a:normAutofit/>
          </a:bodyPr>
          <a:lstStyle/>
          <a:p>
            <a:pPr marL="0" indent="0">
              <a:spcBef>
                <a:spcPct val="20000"/>
              </a:spcBef>
              <a:buSzPct val="85000"/>
              <a:buNone/>
            </a:pPr>
            <a:r>
              <a:rPr lang="es-ES" sz="2400" dirty="0" smtClean="0"/>
              <a:t> </a:t>
            </a:r>
          </a:p>
        </p:txBody>
      </p:sp>
      <p:pic>
        <p:nvPicPr>
          <p:cNvPr id="14" name="Picture 13"/>
          <p:cNvPicPr>
            <a:picLocks noChangeAspect="1"/>
          </p:cNvPicPr>
          <p:nvPr/>
        </p:nvPicPr>
        <p:blipFill>
          <a:blip r:embed="rId2"/>
          <a:stretch>
            <a:fillRect/>
          </a:stretch>
        </p:blipFill>
        <p:spPr>
          <a:xfrm>
            <a:off x="899211" y="2218618"/>
            <a:ext cx="10522875" cy="3195638"/>
          </a:xfrm>
          <a:prstGeom prst="rect">
            <a:avLst/>
          </a:prstGeom>
        </p:spPr>
      </p:pic>
      <p:pic>
        <p:nvPicPr>
          <p:cNvPr id="3" name="Picture 2"/>
          <p:cNvPicPr>
            <a:picLocks noChangeAspect="1"/>
          </p:cNvPicPr>
          <p:nvPr/>
        </p:nvPicPr>
        <p:blipFill>
          <a:blip r:embed="rId3">
            <a:clrChange>
              <a:clrFrom>
                <a:srgbClr val="FFFFFF"/>
              </a:clrFrom>
              <a:clrTo>
                <a:srgbClr val="FFFFFF">
                  <a:alpha val="0"/>
                </a:srgbClr>
              </a:clrTo>
            </a:clrChange>
          </a:blip>
          <a:stretch>
            <a:fillRect/>
          </a:stretch>
        </p:blipFill>
        <p:spPr>
          <a:xfrm>
            <a:off x="899211" y="5587120"/>
            <a:ext cx="6756648" cy="330212"/>
          </a:xfrm>
          <a:prstGeom prst="rect">
            <a:avLst/>
          </a:prstGeom>
        </p:spPr>
      </p:pic>
    </p:spTree>
    <p:extLst>
      <p:ext uri="{BB962C8B-B14F-4D97-AF65-F5344CB8AC3E}">
        <p14:creationId xmlns:p14="http://schemas.microsoft.com/office/powerpoint/2010/main" val="3385611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s-CL"/>
          </a:p>
        </p:txBody>
      </p:sp>
      <p:sp>
        <p:nvSpPr>
          <p:cNvPr id="3" name="Content Placeholder 2"/>
          <p:cNvSpPr>
            <a:spLocks noGrp="1"/>
          </p:cNvSpPr>
          <p:nvPr>
            <p:ph idx="1"/>
          </p:nvPr>
        </p:nvSpPr>
        <p:spPr>
          <a:xfrm>
            <a:off x="1575074" y="2249389"/>
            <a:ext cx="3359390" cy="1021034"/>
          </a:xfrm>
        </p:spPr>
        <p:txBody>
          <a:bodyPr/>
          <a:lstStyle/>
          <a:p>
            <a:pPr algn="ctr"/>
            <a:r>
              <a:rPr lang="en-US" smtClean="0"/>
              <a:t>Con más data empezamos a encontrar más patrones.</a:t>
            </a:r>
            <a:endParaRPr lang="es-CL"/>
          </a:p>
        </p:txBody>
      </p:sp>
      <p:sp>
        <p:nvSpPr>
          <p:cNvPr id="4" name="Content Placeholder 2"/>
          <p:cNvSpPr txBox="1">
            <a:spLocks/>
          </p:cNvSpPr>
          <p:nvPr/>
        </p:nvSpPr>
        <p:spPr>
          <a:xfrm>
            <a:off x="4240015" y="3271935"/>
            <a:ext cx="3359390" cy="102103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gn="ctr"/>
            <a:r>
              <a:rPr lang="en-US" smtClean="0"/>
              <a:t>¿Qué pasa si la data empieza a crecer a millones?</a:t>
            </a:r>
            <a:endParaRPr lang="es-CL"/>
          </a:p>
        </p:txBody>
      </p:sp>
      <p:sp>
        <p:nvSpPr>
          <p:cNvPr id="5" name="Content Placeholder 2"/>
          <p:cNvSpPr txBox="1">
            <a:spLocks/>
          </p:cNvSpPr>
          <p:nvPr/>
        </p:nvSpPr>
        <p:spPr>
          <a:xfrm>
            <a:off x="7796290" y="4033935"/>
            <a:ext cx="3359390" cy="1021034"/>
          </a:xfrm>
          <a:prstGeom prst="rect">
            <a:avLst/>
          </a:prstGeom>
        </p:spPr>
        <p:txBody>
          <a:bodyPr vert="horz" lIns="0" tIns="45720" rIns="0" bIns="45720" rtlCol="0">
            <a:normAutofit fontScale="85000" lnSpcReduction="1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mtClean="0"/>
              <a:t>No se pueden encontrar patrones visualmente, por lo cual se hace uso de técnicas estadísticas para encontrar aquellos patrones.</a:t>
            </a:r>
            <a:endParaRPr lang="es-CL"/>
          </a:p>
        </p:txBody>
      </p:sp>
    </p:spTree>
    <p:extLst>
      <p:ext uri="{BB962C8B-B14F-4D97-AF65-F5344CB8AC3E}">
        <p14:creationId xmlns:p14="http://schemas.microsoft.com/office/powerpoint/2010/main" val="2041409318"/>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s-CL" dirty="0" err="1" smtClean="0">
                <a:solidFill>
                  <a:srgbClr val="4A66AC"/>
                </a:solidFill>
              </a:rPr>
              <a:t>Support</a:t>
            </a:r>
            <a:r>
              <a:rPr lang="es-CL" dirty="0" smtClean="0">
                <a:solidFill>
                  <a:srgbClr val="4A66AC"/>
                </a:solidFill>
              </a:rPr>
              <a:t> vector machines (SVM)</a:t>
            </a:r>
            <a:endParaRPr lang="en-US" dirty="0">
              <a:solidFill>
                <a:srgbClr val="4A66AC"/>
              </a:solidFill>
            </a:endParaRPr>
          </a:p>
        </p:txBody>
      </p:sp>
      <p:sp>
        <p:nvSpPr>
          <p:cNvPr id="9" name="Content Placeholder 3"/>
          <p:cNvSpPr>
            <a:spLocks noGrp="1"/>
          </p:cNvSpPr>
          <p:nvPr>
            <p:ph idx="1"/>
          </p:nvPr>
        </p:nvSpPr>
        <p:spPr>
          <a:xfrm>
            <a:off x="899211" y="1880648"/>
            <a:ext cx="2777050" cy="675940"/>
          </a:xfrm>
        </p:spPr>
        <p:txBody>
          <a:bodyPr>
            <a:normAutofit/>
          </a:bodyPr>
          <a:lstStyle/>
          <a:p>
            <a:pPr marL="0" indent="0">
              <a:spcBef>
                <a:spcPct val="20000"/>
              </a:spcBef>
              <a:buSzPct val="85000"/>
              <a:buNone/>
            </a:pPr>
            <a:r>
              <a:rPr lang="es-ES" sz="2400" dirty="0" smtClean="0"/>
              <a:t> </a:t>
            </a:r>
          </a:p>
        </p:txBody>
      </p:sp>
      <p:pic>
        <p:nvPicPr>
          <p:cNvPr id="8" name="Picture 7"/>
          <p:cNvPicPr>
            <a:picLocks noChangeAspect="1"/>
          </p:cNvPicPr>
          <p:nvPr/>
        </p:nvPicPr>
        <p:blipFill>
          <a:blip r:embed="rId2"/>
          <a:stretch>
            <a:fillRect/>
          </a:stretch>
        </p:blipFill>
        <p:spPr>
          <a:xfrm>
            <a:off x="2073351" y="4332283"/>
            <a:ext cx="8200202" cy="1565493"/>
          </a:xfrm>
          <a:prstGeom prst="rect">
            <a:avLst/>
          </a:prstGeom>
        </p:spPr>
      </p:pic>
      <p:pic>
        <p:nvPicPr>
          <p:cNvPr id="10" name="Picture 9"/>
          <p:cNvPicPr>
            <a:picLocks noChangeAspect="1"/>
          </p:cNvPicPr>
          <p:nvPr/>
        </p:nvPicPr>
        <p:blipFill>
          <a:blip r:embed="rId3"/>
          <a:stretch>
            <a:fillRect/>
          </a:stretch>
        </p:blipFill>
        <p:spPr>
          <a:xfrm>
            <a:off x="2073351" y="1907610"/>
            <a:ext cx="8791872" cy="1659167"/>
          </a:xfrm>
          <a:prstGeom prst="rect">
            <a:avLst/>
          </a:prstGeom>
        </p:spPr>
      </p:pic>
      <p:cxnSp>
        <p:nvCxnSpPr>
          <p:cNvPr id="11" name="Straight Arrow Connector 10"/>
          <p:cNvCxnSpPr>
            <a:stCxn id="10" idx="2"/>
          </p:cNvCxnSpPr>
          <p:nvPr/>
        </p:nvCxnSpPr>
        <p:spPr>
          <a:xfrm>
            <a:off x="6469287" y="3566777"/>
            <a:ext cx="0" cy="7655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59825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s-CL" dirty="0" err="1" smtClean="0">
                <a:solidFill>
                  <a:srgbClr val="4A66AC"/>
                </a:solidFill>
              </a:rPr>
              <a:t>Support</a:t>
            </a:r>
            <a:r>
              <a:rPr lang="es-CL" dirty="0" smtClean="0">
                <a:solidFill>
                  <a:srgbClr val="4A66AC"/>
                </a:solidFill>
              </a:rPr>
              <a:t> vector machines (SVM)</a:t>
            </a:r>
            <a:endParaRPr lang="en-US" dirty="0">
              <a:solidFill>
                <a:srgbClr val="4A66AC"/>
              </a:solidFill>
            </a:endParaRPr>
          </a:p>
        </p:txBody>
      </p:sp>
      <p:sp>
        <p:nvSpPr>
          <p:cNvPr id="9" name="Content Placeholder 3"/>
          <p:cNvSpPr>
            <a:spLocks noGrp="1"/>
          </p:cNvSpPr>
          <p:nvPr>
            <p:ph idx="1"/>
          </p:nvPr>
        </p:nvSpPr>
        <p:spPr>
          <a:xfrm>
            <a:off x="899211" y="1880648"/>
            <a:ext cx="2777050" cy="675940"/>
          </a:xfrm>
        </p:spPr>
        <p:txBody>
          <a:bodyPr>
            <a:normAutofit/>
          </a:bodyPr>
          <a:lstStyle/>
          <a:p>
            <a:pPr marL="0" indent="0">
              <a:spcBef>
                <a:spcPct val="20000"/>
              </a:spcBef>
              <a:buSzPct val="85000"/>
              <a:buNone/>
            </a:pPr>
            <a:r>
              <a:rPr lang="es-ES" sz="2400" dirty="0" smtClean="0"/>
              <a:t> </a:t>
            </a:r>
          </a:p>
        </p:txBody>
      </p:sp>
      <p:pic>
        <p:nvPicPr>
          <p:cNvPr id="4" name="Picture 3"/>
          <p:cNvPicPr>
            <a:picLocks noChangeAspect="1"/>
          </p:cNvPicPr>
          <p:nvPr/>
        </p:nvPicPr>
        <p:blipFill>
          <a:blip r:embed="rId2"/>
          <a:stretch>
            <a:fillRect/>
          </a:stretch>
        </p:blipFill>
        <p:spPr>
          <a:xfrm>
            <a:off x="3249930" y="1880648"/>
            <a:ext cx="4947013" cy="3751212"/>
          </a:xfrm>
          <a:prstGeom prst="rect">
            <a:avLst/>
          </a:prstGeom>
        </p:spPr>
      </p:pic>
    </p:spTree>
    <p:extLst>
      <p:ext uri="{BB962C8B-B14F-4D97-AF65-F5344CB8AC3E}">
        <p14:creationId xmlns:p14="http://schemas.microsoft.com/office/powerpoint/2010/main" val="34751732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http://upload.wikimedia.org/wikipedia/commons/thumb/b/b5/SigmoidFunction.png/400px-SigmoidFunction.png"/>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4780661" y="2431178"/>
            <a:ext cx="3142975" cy="2475092"/>
          </a:xfrm>
          <a:prstGeom prst="rect">
            <a:avLst/>
          </a:prstGeom>
          <a:noFill/>
          <a:extLst>
            <a:ext uri="{909E8E84-426E-40DD-AFC4-6F175D3DCCD1}">
              <a14:hiddenFill xmlns:a14="http://schemas.microsoft.com/office/drawing/2010/main">
                <a:solidFill>
                  <a:srgbClr val="FFFFFF"/>
                </a:solidFill>
              </a14:hiddenFill>
            </a:ext>
          </a:extLst>
        </p:spPr>
      </p:pic>
      <p:sp>
        <p:nvSpPr>
          <p:cNvPr id="9" name="Título 6"/>
          <p:cNvSpPr txBox="1">
            <a:spLocks/>
          </p:cNvSpPr>
          <p:nvPr/>
        </p:nvSpPr>
        <p:spPr>
          <a:xfrm>
            <a:off x="1160780" y="718403"/>
            <a:ext cx="10058400" cy="691297"/>
          </a:xfrm>
          <a:prstGeom prst="rect">
            <a:avLst/>
          </a:prstGeom>
        </p:spPr>
        <p:txBody>
          <a:bodyPr vert="horz" lIns="91440" tIns="45720" rIns="91440" bIns="45720" rtlCol="0" anchor="b">
            <a:normAutofit fontScale="97500" lnSpcReduction="100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CL"/>
              <a:t>Regresión Logística</a:t>
            </a:r>
            <a:endParaRPr lang="en-US" dirty="0"/>
          </a:p>
        </p:txBody>
      </p:sp>
      <p:sp>
        <p:nvSpPr>
          <p:cNvPr id="13" name="Marcador de contenido 2">
            <a:extLst/>
          </p:cNvPr>
          <p:cNvSpPr txBox="1">
            <a:spLocks/>
          </p:cNvSpPr>
          <p:nvPr/>
        </p:nvSpPr>
        <p:spPr>
          <a:xfrm>
            <a:off x="1103630" y="1827996"/>
            <a:ext cx="4908885" cy="360807"/>
          </a:xfrm>
          <a:prstGeom prst="rect">
            <a:avLst/>
          </a:prstGeom>
        </p:spPr>
        <p:txBody>
          <a:bodyPr vert="horz" lIns="0" tIns="45720" rIns="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Font typeface="Calibri" panose="020F0502020204030204" pitchFamily="34" charset="0"/>
              <a:buNone/>
            </a:pPr>
            <a:r>
              <a:rPr lang="es-CL" sz="1600" dirty="0">
                <a:latin typeface="Arial" panose="020B0604020202020204" pitchFamily="34" charset="0"/>
                <a:cs typeface="Arial" panose="020B0604020202020204" pitchFamily="34" charset="0"/>
              </a:rPr>
              <a:t>¿Qué es la regresión logística?</a:t>
            </a:r>
          </a:p>
        </p:txBody>
      </p:sp>
      <p:pic>
        <p:nvPicPr>
          <p:cNvPr id="10" name="Content Placeholder 4"/>
          <p:cNvPicPr>
            <a:picLocks noChangeAspect="1"/>
          </p:cNvPicPr>
          <p:nvPr/>
        </p:nvPicPr>
        <p:blipFill>
          <a:blip r:embed="rId3"/>
          <a:stretch>
            <a:fillRect/>
          </a:stretch>
        </p:blipFill>
        <p:spPr>
          <a:xfrm>
            <a:off x="1160459" y="2368406"/>
            <a:ext cx="3019747" cy="2600636"/>
          </a:xfrm>
          <a:prstGeom prst="rect">
            <a:avLst/>
          </a:prstGeom>
        </p:spPr>
      </p:pic>
      <p:sp>
        <p:nvSpPr>
          <p:cNvPr id="3" name="Oval 2"/>
          <p:cNvSpPr/>
          <p:nvPr/>
        </p:nvSpPr>
        <p:spPr>
          <a:xfrm>
            <a:off x="5551714" y="4284616"/>
            <a:ext cx="117566" cy="10450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4" name="Oval 13"/>
          <p:cNvSpPr/>
          <p:nvPr/>
        </p:nvSpPr>
        <p:spPr>
          <a:xfrm>
            <a:off x="5296498" y="4284616"/>
            <a:ext cx="117566" cy="10450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5" name="Oval 14"/>
          <p:cNvSpPr/>
          <p:nvPr/>
        </p:nvSpPr>
        <p:spPr>
          <a:xfrm>
            <a:off x="5089179" y="4284616"/>
            <a:ext cx="117566" cy="10450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6" name="Oval 15"/>
          <p:cNvSpPr/>
          <p:nvPr/>
        </p:nvSpPr>
        <p:spPr>
          <a:xfrm>
            <a:off x="4888709" y="4284615"/>
            <a:ext cx="117566" cy="10450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7" name="Oval 16"/>
          <p:cNvSpPr/>
          <p:nvPr/>
        </p:nvSpPr>
        <p:spPr>
          <a:xfrm>
            <a:off x="7728861" y="2895600"/>
            <a:ext cx="117566" cy="10450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8" name="Oval 17"/>
          <p:cNvSpPr/>
          <p:nvPr/>
        </p:nvSpPr>
        <p:spPr>
          <a:xfrm>
            <a:off x="7473645" y="2895600"/>
            <a:ext cx="117566" cy="10450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9" name="Oval 18"/>
          <p:cNvSpPr/>
          <p:nvPr/>
        </p:nvSpPr>
        <p:spPr>
          <a:xfrm>
            <a:off x="7266326" y="2895600"/>
            <a:ext cx="117566" cy="10450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20" name="Oval 19"/>
          <p:cNvSpPr/>
          <p:nvPr/>
        </p:nvSpPr>
        <p:spPr>
          <a:xfrm>
            <a:off x="7065856" y="2895599"/>
            <a:ext cx="117566" cy="10450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21" name="Oval 20"/>
          <p:cNvSpPr/>
          <p:nvPr/>
        </p:nvSpPr>
        <p:spPr>
          <a:xfrm>
            <a:off x="6706846" y="2895599"/>
            <a:ext cx="117566" cy="10450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4" name="TextBox 3"/>
          <p:cNvSpPr txBox="1"/>
          <p:nvPr/>
        </p:nvSpPr>
        <p:spPr>
          <a:xfrm>
            <a:off x="8556171" y="2534194"/>
            <a:ext cx="2663009" cy="923330"/>
          </a:xfrm>
          <a:prstGeom prst="rect">
            <a:avLst/>
          </a:prstGeom>
          <a:noFill/>
        </p:spPr>
        <p:txBody>
          <a:bodyPr wrap="square" rtlCol="0">
            <a:spAutoFit/>
          </a:bodyPr>
          <a:lstStyle/>
          <a:p>
            <a:r>
              <a:rPr lang="en-US" smtClean="0"/>
              <a:t>Se separan los datos mediante una función logit.</a:t>
            </a:r>
            <a:endParaRPr lang="es-CL"/>
          </a:p>
        </p:txBody>
      </p:sp>
      <p:pic>
        <p:nvPicPr>
          <p:cNvPr id="1026" name="Picture 2" descr="Image result for logistic regression equati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82737" y="3674743"/>
            <a:ext cx="2809875" cy="1428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3980934"/>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Multiclass Logistic Regression</a:t>
            </a:r>
            <a:endParaRPr lang="es-CL"/>
          </a:p>
        </p:txBody>
      </p:sp>
      <p:sp>
        <p:nvSpPr>
          <p:cNvPr id="3" name="Content Placeholder 2"/>
          <p:cNvSpPr>
            <a:spLocks noGrp="1"/>
          </p:cNvSpPr>
          <p:nvPr>
            <p:ph idx="1"/>
          </p:nvPr>
        </p:nvSpPr>
        <p:spPr/>
        <p:txBody>
          <a:bodyPr/>
          <a:lstStyle/>
          <a:p>
            <a:r>
              <a:rPr lang="en-US" b="1" smtClean="0"/>
              <a:t/>
            </a:r>
            <a:br>
              <a:rPr lang="en-US" b="1" smtClean="0"/>
            </a:br>
            <a:r>
              <a:rPr lang="en-US" smtClean="0"/>
              <a:t>La búsqueda de los parámetros se desarrolla usando Limited Memory BFGS. </a:t>
            </a:r>
            <a:br>
              <a:rPr lang="en-US" smtClean="0"/>
            </a:br>
            <a:r>
              <a:rPr lang="en-US" smtClean="0"/>
              <a:t>Que una aproximación del hessiano usado en el método de newton. </a:t>
            </a:r>
            <a:r>
              <a:rPr lang="en-US" b="1"/>
              <a:t/>
            </a:r>
            <a:br>
              <a:rPr lang="en-US" b="1"/>
            </a:br>
            <a:r>
              <a:rPr lang="en-US" b="1" smtClean="0"/>
              <a:t>Optimization Tolerance</a:t>
            </a:r>
            <a:r>
              <a:rPr lang="en-US" smtClean="0"/>
              <a:t>, la tolerancia de la aproximación al hessiano.</a:t>
            </a:r>
            <a:endParaRPr lang="en-US" b="1" smtClean="0"/>
          </a:p>
          <a:p>
            <a:r>
              <a:rPr lang="en-US" smtClean="0"/>
              <a:t>Memory Size for L-BFGS, especifica el total de memoria en MB usado para el LBFGS optimizer.</a:t>
            </a:r>
          </a:p>
        </p:txBody>
      </p:sp>
    </p:spTree>
    <p:extLst>
      <p:ext uri="{BB962C8B-B14F-4D97-AF65-F5344CB8AC3E}">
        <p14:creationId xmlns:p14="http://schemas.microsoft.com/office/powerpoint/2010/main" val="1025529576"/>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6"/>
          <p:cNvSpPr>
            <a:spLocks noGrp="1"/>
          </p:cNvSpPr>
          <p:nvPr>
            <p:ph type="title"/>
          </p:nvPr>
        </p:nvSpPr>
        <p:spPr>
          <a:xfrm>
            <a:off x="1160780" y="718403"/>
            <a:ext cx="10058400" cy="691297"/>
          </a:xfrm>
        </p:spPr>
        <p:txBody>
          <a:bodyPr>
            <a:normAutofit fontScale="90000"/>
          </a:bodyPr>
          <a:lstStyle/>
          <a:p>
            <a:r>
              <a:rPr lang="es-CL" dirty="0"/>
              <a:t>Red Neuronal (ANN)</a:t>
            </a:r>
            <a:endParaRPr lang="en-US" dirty="0"/>
          </a:p>
        </p:txBody>
      </p:sp>
      <p:sp>
        <p:nvSpPr>
          <p:cNvPr id="6" name="Marcador de contenido 2">
            <a:extLst/>
          </p:cNvPr>
          <p:cNvSpPr>
            <a:spLocks noGrp="1"/>
          </p:cNvSpPr>
          <p:nvPr>
            <p:ph idx="1"/>
          </p:nvPr>
        </p:nvSpPr>
        <p:spPr>
          <a:xfrm>
            <a:off x="1281095" y="1827997"/>
            <a:ext cx="7072704" cy="397427"/>
          </a:xfrm>
        </p:spPr>
        <p:txBody>
          <a:bodyPr>
            <a:noAutofit/>
          </a:bodyPr>
          <a:lstStyle/>
          <a:p>
            <a:pPr marL="0" indent="0">
              <a:buNone/>
            </a:pPr>
            <a:r>
              <a:rPr lang="es-CL" sz="1600" dirty="0">
                <a:latin typeface="Arial" panose="020B0604020202020204" pitchFamily="34" charset="0"/>
                <a:cs typeface="Arial" panose="020B0604020202020204" pitchFamily="34" charset="0"/>
              </a:rPr>
              <a:t>Analogía Redes Neuronales</a:t>
            </a:r>
          </a:p>
        </p:txBody>
      </p:sp>
      <p:pic>
        <p:nvPicPr>
          <p:cNvPr id="3" name="Imagen 2"/>
          <p:cNvPicPr>
            <a:picLocks noChangeAspect="1"/>
          </p:cNvPicPr>
          <p:nvPr/>
        </p:nvPicPr>
        <p:blipFill>
          <a:blip r:embed="rId2"/>
          <a:stretch>
            <a:fillRect/>
          </a:stretch>
        </p:blipFill>
        <p:spPr>
          <a:xfrm>
            <a:off x="1160780" y="2225423"/>
            <a:ext cx="6800050" cy="3405355"/>
          </a:xfrm>
          <a:prstGeom prst="rect">
            <a:avLst/>
          </a:prstGeom>
          <a:ln>
            <a:solidFill>
              <a:schemeClr val="accent1">
                <a:lumMod val="75000"/>
              </a:schemeClr>
            </a:solidFill>
          </a:ln>
        </p:spPr>
      </p:pic>
      <p:sp>
        <p:nvSpPr>
          <p:cNvPr id="8" name="Rectángulo 7"/>
          <p:cNvSpPr/>
          <p:nvPr/>
        </p:nvSpPr>
        <p:spPr>
          <a:xfrm>
            <a:off x="8353798" y="2225423"/>
            <a:ext cx="2865381" cy="3405356"/>
          </a:xfrm>
          <a:prstGeom prst="rect">
            <a:avLst/>
          </a:prstGeom>
          <a:solidFill>
            <a:schemeClr val="bg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Font typeface="Wingdings" panose="05000000000000000000" pitchFamily="2" charset="2"/>
              <a:buChar char="ü"/>
            </a:pPr>
            <a:endParaRPr lang="es-CL" sz="1400" dirty="0">
              <a:solidFill>
                <a:schemeClr val="tx1"/>
              </a:solidFill>
              <a:latin typeface="Arial" panose="020B0604020202020204" pitchFamily="34" charset="0"/>
              <a:cs typeface="Arial" panose="020B0604020202020204" pitchFamily="34" charset="0"/>
            </a:endParaRPr>
          </a:p>
        </p:txBody>
      </p:sp>
      <p:sp>
        <p:nvSpPr>
          <p:cNvPr id="9" name="Marcador de contenido 2">
            <a:extLst/>
          </p:cNvPr>
          <p:cNvSpPr>
            <a:spLocks noGrp="1"/>
          </p:cNvSpPr>
          <p:nvPr>
            <p:ph idx="1"/>
          </p:nvPr>
        </p:nvSpPr>
        <p:spPr>
          <a:xfrm>
            <a:off x="8385913" y="2571148"/>
            <a:ext cx="2801150" cy="280338"/>
          </a:xfrm>
        </p:spPr>
        <p:txBody>
          <a:bodyPr>
            <a:noAutofit/>
          </a:bodyPr>
          <a:lstStyle/>
          <a:p>
            <a:pPr marL="0" indent="0" algn="ctr">
              <a:buNone/>
            </a:pPr>
            <a:r>
              <a:rPr lang="es-CL" sz="1400" dirty="0">
                <a:solidFill>
                  <a:schemeClr val="tx1"/>
                </a:solidFill>
                <a:latin typeface="Arial" panose="020B0604020202020204" pitchFamily="34" charset="0"/>
                <a:cs typeface="Arial" panose="020B0604020202020204" pitchFamily="34" charset="0"/>
              </a:rPr>
              <a:t>Características Relevantes</a:t>
            </a:r>
          </a:p>
        </p:txBody>
      </p:sp>
      <p:sp>
        <p:nvSpPr>
          <p:cNvPr id="4" name="Rectángulo 3"/>
          <p:cNvSpPr/>
          <p:nvPr/>
        </p:nvSpPr>
        <p:spPr>
          <a:xfrm>
            <a:off x="8519161" y="3117748"/>
            <a:ext cx="2534654" cy="2246769"/>
          </a:xfrm>
          <a:prstGeom prst="rect">
            <a:avLst/>
          </a:prstGeom>
        </p:spPr>
        <p:txBody>
          <a:bodyPr wrap="square">
            <a:spAutoFit/>
          </a:bodyPr>
          <a:lstStyle/>
          <a:p>
            <a:pPr marL="285750" indent="-285750" algn="just">
              <a:buFont typeface="Wingdings" panose="05000000000000000000" pitchFamily="2" charset="2"/>
              <a:buChar char="ü"/>
            </a:pPr>
            <a:r>
              <a:rPr lang="es-CL" sz="1400" dirty="0">
                <a:latin typeface="Arial" panose="020B0604020202020204" pitchFamily="34" charset="0"/>
                <a:cs typeface="Arial" panose="020B0604020202020204" pitchFamily="34" charset="0"/>
              </a:rPr>
              <a:t>Aprendizaje Adaptativo (dinámico </a:t>
            </a:r>
            <a:r>
              <a:rPr lang="es-CL" sz="1400" dirty="0" err="1">
                <a:latin typeface="Arial" panose="020B0604020202020204" pitchFamily="34" charset="0"/>
                <a:cs typeface="Arial" panose="020B0604020202020204" pitchFamily="34" charset="0"/>
              </a:rPr>
              <a:t>autoadaptativo</a:t>
            </a:r>
            <a:r>
              <a:rPr lang="es-CL" sz="1400" dirty="0">
                <a:latin typeface="Arial" panose="020B0604020202020204" pitchFamily="34" charset="0"/>
                <a:cs typeface="Arial" panose="020B0604020202020204" pitchFamily="34" charset="0"/>
              </a:rPr>
              <a:t>)</a:t>
            </a:r>
          </a:p>
          <a:p>
            <a:pPr marL="285750" indent="-285750" algn="just">
              <a:buFont typeface="Wingdings" panose="05000000000000000000" pitchFamily="2" charset="2"/>
              <a:buChar char="ü"/>
            </a:pPr>
            <a:r>
              <a:rPr lang="es-CL" sz="1400" dirty="0">
                <a:latin typeface="Arial" panose="020B0604020202020204" pitchFamily="34" charset="0"/>
                <a:cs typeface="Arial" panose="020B0604020202020204" pitchFamily="34" charset="0"/>
              </a:rPr>
              <a:t>Auto-organización (implica la propiedad de generalización)</a:t>
            </a:r>
          </a:p>
          <a:p>
            <a:pPr marL="285750" indent="-285750" algn="just">
              <a:buFont typeface="Wingdings" panose="05000000000000000000" pitchFamily="2" charset="2"/>
              <a:buChar char="ü"/>
            </a:pPr>
            <a:r>
              <a:rPr lang="es-CL" sz="1400" dirty="0">
                <a:latin typeface="Arial" panose="020B0604020202020204" pitchFamily="34" charset="0"/>
                <a:cs typeface="Arial" panose="020B0604020202020204" pitchFamily="34" charset="0"/>
              </a:rPr>
              <a:t>Tolerancia a Fallos (forma de almacenamiento)</a:t>
            </a:r>
          </a:p>
          <a:p>
            <a:pPr marL="285750" indent="-285750" algn="just">
              <a:buFont typeface="Wingdings" panose="05000000000000000000" pitchFamily="2" charset="2"/>
              <a:buChar char="ü"/>
            </a:pPr>
            <a:r>
              <a:rPr lang="es-CL" sz="1400" dirty="0">
                <a:latin typeface="Arial" panose="020B0604020202020204" pitchFamily="34" charset="0"/>
                <a:cs typeface="Arial" panose="020B0604020202020204" pitchFamily="34" charset="0"/>
              </a:rPr>
              <a:t>Operaciones en tiempo real (implementación paralela)</a:t>
            </a:r>
          </a:p>
        </p:txBody>
      </p:sp>
    </p:spTree>
    <p:extLst>
      <p:ext uri="{BB962C8B-B14F-4D97-AF65-F5344CB8AC3E}">
        <p14:creationId xmlns:p14="http://schemas.microsoft.com/office/powerpoint/2010/main" val="4198023070"/>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6"/>
          <p:cNvSpPr>
            <a:spLocks noGrp="1"/>
          </p:cNvSpPr>
          <p:nvPr>
            <p:ph type="title"/>
          </p:nvPr>
        </p:nvSpPr>
        <p:spPr>
          <a:xfrm>
            <a:off x="1160780" y="718403"/>
            <a:ext cx="10058400" cy="691297"/>
          </a:xfrm>
        </p:spPr>
        <p:txBody>
          <a:bodyPr>
            <a:normAutofit fontScale="90000"/>
          </a:bodyPr>
          <a:lstStyle/>
          <a:p>
            <a:r>
              <a:rPr lang="es-CL" dirty="0"/>
              <a:t>Red Neuronal (ANN)</a:t>
            </a:r>
            <a:endParaRPr lang="en-US" dirty="0"/>
          </a:p>
        </p:txBody>
      </p:sp>
      <p:sp>
        <p:nvSpPr>
          <p:cNvPr id="6" name="Marcador de contenido 2">
            <a:extLst/>
          </p:cNvPr>
          <p:cNvSpPr>
            <a:spLocks noGrp="1"/>
          </p:cNvSpPr>
          <p:nvPr>
            <p:ph idx="1"/>
          </p:nvPr>
        </p:nvSpPr>
        <p:spPr>
          <a:xfrm>
            <a:off x="1103630" y="1827996"/>
            <a:ext cx="4908885" cy="217455"/>
          </a:xfrm>
        </p:spPr>
        <p:txBody>
          <a:bodyPr>
            <a:noAutofit/>
          </a:bodyPr>
          <a:lstStyle/>
          <a:p>
            <a:pPr marL="0" indent="0">
              <a:buNone/>
            </a:pPr>
            <a:r>
              <a:rPr lang="es-CL" sz="1600" dirty="0">
                <a:latin typeface="Arial" panose="020B0604020202020204" pitchFamily="34" charset="0"/>
                <a:cs typeface="Arial" panose="020B0604020202020204" pitchFamily="34" charset="0"/>
              </a:rPr>
              <a:t>Funcionamiento</a:t>
            </a:r>
          </a:p>
        </p:txBody>
      </p:sp>
      <p:sp>
        <p:nvSpPr>
          <p:cNvPr id="8" name="Rectángulo 7"/>
          <p:cNvSpPr/>
          <p:nvPr/>
        </p:nvSpPr>
        <p:spPr>
          <a:xfrm>
            <a:off x="1103630" y="3729368"/>
            <a:ext cx="4908885" cy="2183990"/>
          </a:xfrm>
          <a:prstGeom prst="rect">
            <a:avLst/>
          </a:prstGeom>
          <a:solidFill>
            <a:schemeClr val="bg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just">
              <a:buFont typeface="Wingdings" panose="05000000000000000000" pitchFamily="2" charset="2"/>
              <a:buChar char="ü"/>
            </a:pPr>
            <a:endParaRPr lang="es-CL" sz="1200" dirty="0">
              <a:solidFill>
                <a:schemeClr val="tx1"/>
              </a:solidFill>
              <a:latin typeface="Arial" panose="020B0604020202020204" pitchFamily="34" charset="0"/>
              <a:cs typeface="Arial" panose="020B0604020202020204" pitchFamily="34" charset="0"/>
            </a:endParaRPr>
          </a:p>
        </p:txBody>
      </p:sp>
      <p:pic>
        <p:nvPicPr>
          <p:cNvPr id="12" name="Imagen 11"/>
          <p:cNvPicPr>
            <a:picLocks noChangeAspect="1"/>
          </p:cNvPicPr>
          <p:nvPr/>
        </p:nvPicPr>
        <p:blipFill>
          <a:blip r:embed="rId2"/>
          <a:stretch>
            <a:fillRect/>
          </a:stretch>
        </p:blipFill>
        <p:spPr>
          <a:xfrm>
            <a:off x="6189980" y="2208039"/>
            <a:ext cx="5420494" cy="3331413"/>
          </a:xfrm>
          <a:prstGeom prst="rect">
            <a:avLst/>
          </a:prstGeom>
        </p:spPr>
      </p:pic>
      <p:sp>
        <p:nvSpPr>
          <p:cNvPr id="13" name="Marcador de contenido 2">
            <a:extLst/>
          </p:cNvPr>
          <p:cNvSpPr>
            <a:spLocks noGrp="1"/>
          </p:cNvSpPr>
          <p:nvPr>
            <p:ph idx="1"/>
          </p:nvPr>
        </p:nvSpPr>
        <p:spPr>
          <a:xfrm>
            <a:off x="1160780" y="3729368"/>
            <a:ext cx="4133114" cy="288757"/>
          </a:xfrm>
        </p:spPr>
        <p:txBody>
          <a:bodyPr>
            <a:noAutofit/>
          </a:bodyPr>
          <a:lstStyle/>
          <a:p>
            <a:pPr marL="0" indent="0">
              <a:buNone/>
            </a:pPr>
            <a:r>
              <a:rPr lang="es-CL" sz="1300" dirty="0">
                <a:solidFill>
                  <a:schemeClr val="tx1"/>
                </a:solidFill>
                <a:latin typeface="Arial" panose="020B0604020202020204" pitchFamily="34" charset="0"/>
                <a:cs typeface="Arial" panose="020B0604020202020204" pitchFamily="34" charset="0"/>
              </a:rPr>
              <a:t>Esta constituida por 4 componentes:</a:t>
            </a:r>
          </a:p>
        </p:txBody>
      </p:sp>
      <p:sp>
        <p:nvSpPr>
          <p:cNvPr id="14" name="Rectángulo 13"/>
          <p:cNvSpPr/>
          <p:nvPr/>
        </p:nvSpPr>
        <p:spPr>
          <a:xfrm>
            <a:off x="1449269" y="4017703"/>
            <a:ext cx="4203935" cy="1692771"/>
          </a:xfrm>
          <a:prstGeom prst="rect">
            <a:avLst/>
          </a:prstGeom>
        </p:spPr>
        <p:txBody>
          <a:bodyPr wrap="square">
            <a:spAutoFit/>
          </a:bodyPr>
          <a:lstStyle/>
          <a:p>
            <a:pPr marL="285750" indent="-285750" algn="just">
              <a:buFont typeface="Wingdings" panose="05000000000000000000" pitchFamily="2" charset="2"/>
              <a:buChar char="ü"/>
            </a:pPr>
            <a:r>
              <a:rPr lang="es-CL" sz="1300" dirty="0">
                <a:latin typeface="Arial" panose="020B0604020202020204" pitchFamily="34" charset="0"/>
                <a:cs typeface="Arial" panose="020B0604020202020204" pitchFamily="34" charset="0"/>
              </a:rPr>
              <a:t>Capa de Entrada: </a:t>
            </a:r>
            <a:r>
              <a:rPr lang="es-ES" sz="1300" dirty="0">
                <a:latin typeface="Arial" panose="020B0604020202020204" pitchFamily="34" charset="0"/>
                <a:cs typeface="Arial" panose="020B0604020202020204" pitchFamily="34" charset="0"/>
              </a:rPr>
              <a:t>se encargan de recibir las señales o patrones que proceden del exterior.</a:t>
            </a:r>
            <a:endParaRPr lang="es-CL" sz="1300" dirty="0">
              <a:latin typeface="Arial" panose="020B0604020202020204" pitchFamily="34" charset="0"/>
              <a:cs typeface="Arial" panose="020B0604020202020204" pitchFamily="34" charset="0"/>
            </a:endParaRPr>
          </a:p>
          <a:p>
            <a:pPr marL="285750" indent="-285750" algn="just">
              <a:buFont typeface="Wingdings" panose="05000000000000000000" pitchFamily="2" charset="2"/>
              <a:buChar char="ü"/>
            </a:pPr>
            <a:r>
              <a:rPr lang="es-CL" sz="1300" dirty="0">
                <a:latin typeface="Arial" panose="020B0604020202020204" pitchFamily="34" charset="0"/>
                <a:cs typeface="Arial" panose="020B0604020202020204" pitchFamily="34" charset="0"/>
              </a:rPr>
              <a:t>Capas Ocultas: </a:t>
            </a:r>
            <a:r>
              <a:rPr lang="es-ES" sz="1300" dirty="0">
                <a:latin typeface="Arial" panose="020B0604020202020204" pitchFamily="34" charset="0"/>
                <a:cs typeface="Arial" panose="020B0604020202020204" pitchFamily="34" charset="0"/>
              </a:rPr>
              <a:t>tienen la misión de realizar el procesamiento no lineal de los patrones recibidos.</a:t>
            </a:r>
            <a:endParaRPr lang="es-CL" sz="1300" dirty="0">
              <a:latin typeface="Arial" panose="020B0604020202020204" pitchFamily="34" charset="0"/>
              <a:cs typeface="Arial" panose="020B0604020202020204" pitchFamily="34" charset="0"/>
            </a:endParaRPr>
          </a:p>
          <a:p>
            <a:pPr marL="285750" indent="-285750" algn="just">
              <a:buFont typeface="Wingdings" panose="05000000000000000000" pitchFamily="2" charset="2"/>
              <a:buChar char="ü"/>
            </a:pPr>
            <a:r>
              <a:rPr lang="es-CL" sz="1300" dirty="0">
                <a:latin typeface="Arial" panose="020B0604020202020204" pitchFamily="34" charset="0"/>
                <a:cs typeface="Arial" panose="020B0604020202020204" pitchFamily="34" charset="0"/>
              </a:rPr>
              <a:t>Capa de Salida: </a:t>
            </a:r>
            <a:r>
              <a:rPr lang="es-ES" sz="1300" dirty="0">
                <a:latin typeface="Arial" panose="020B0604020202020204" pitchFamily="34" charset="0"/>
                <a:cs typeface="Arial" panose="020B0604020202020204" pitchFamily="34" charset="0"/>
              </a:rPr>
              <a:t>actúa como salida de la red, proporcionando la respuesta de la red al exterior.</a:t>
            </a:r>
            <a:endParaRPr lang="es-CL" sz="1300" dirty="0">
              <a:latin typeface="Arial" panose="020B0604020202020204" pitchFamily="34" charset="0"/>
              <a:cs typeface="Arial" panose="020B0604020202020204" pitchFamily="34" charset="0"/>
            </a:endParaRPr>
          </a:p>
          <a:p>
            <a:pPr marL="285750" indent="-285750" algn="just">
              <a:buFont typeface="Wingdings" panose="05000000000000000000" pitchFamily="2" charset="2"/>
              <a:buChar char="ü"/>
            </a:pPr>
            <a:r>
              <a:rPr lang="es-CL" sz="1300" dirty="0">
                <a:latin typeface="Arial" panose="020B0604020202020204" pitchFamily="34" charset="0"/>
                <a:cs typeface="Arial" panose="020B0604020202020204" pitchFamily="34" charset="0"/>
              </a:rPr>
              <a:t>Función de Transferencia: </a:t>
            </a:r>
            <a:r>
              <a:rPr lang="es-ES" sz="1300" dirty="0">
                <a:latin typeface="Arial" panose="020B0604020202020204" pitchFamily="34" charset="0"/>
                <a:cs typeface="Arial" panose="020B0604020202020204" pitchFamily="34" charset="0"/>
              </a:rPr>
              <a:t>Corresponde a la “sinapsis” y es el factor principal de la técnica.</a:t>
            </a:r>
            <a:endParaRPr lang="es-CL" sz="1300" dirty="0">
              <a:latin typeface="Arial" panose="020B0604020202020204" pitchFamily="34" charset="0"/>
              <a:cs typeface="Arial" panose="020B0604020202020204" pitchFamily="34" charset="0"/>
            </a:endParaRPr>
          </a:p>
        </p:txBody>
      </p:sp>
      <p:pic>
        <p:nvPicPr>
          <p:cNvPr id="15" name="Picture 2" descr="https://upload.wikimedia.org/wikipedia/commons/thumb/6/60/ArtificialNeuronModel_english.png/600px-ArtificialNeuronModel_english.png"/>
          <p:cNvPicPr>
            <a:picLocks noGrp="1"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8169" y="2208039"/>
            <a:ext cx="3315251" cy="13943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6838949"/>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ítulo 6"/>
          <p:cNvSpPr txBox="1">
            <a:spLocks/>
          </p:cNvSpPr>
          <p:nvPr/>
        </p:nvSpPr>
        <p:spPr>
          <a:xfrm>
            <a:off x="1160780" y="718403"/>
            <a:ext cx="10058400" cy="691297"/>
          </a:xfrm>
          <a:prstGeom prst="rect">
            <a:avLst/>
          </a:prstGeom>
        </p:spPr>
        <p:txBody>
          <a:bodyPr vert="horz" lIns="91440" tIns="45720" rIns="91440" bIns="45720" rtlCol="0" anchor="b">
            <a:normAutofit fontScale="97500" lnSpcReduction="100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CL" smtClean="0"/>
              <a:t>Support Vector Machine</a:t>
            </a:r>
            <a:endParaRPr lang="en-US" dirty="0"/>
          </a:p>
        </p:txBody>
      </p:sp>
      <p:cxnSp>
        <p:nvCxnSpPr>
          <p:cNvPr id="22" name="Straight Arrow Connector 21"/>
          <p:cNvCxnSpPr/>
          <p:nvPr/>
        </p:nvCxnSpPr>
        <p:spPr>
          <a:xfrm flipV="1">
            <a:off x="2089250" y="4272361"/>
            <a:ext cx="2540000" cy="1128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3" name="Oval 22"/>
          <p:cNvSpPr/>
          <p:nvPr/>
        </p:nvSpPr>
        <p:spPr>
          <a:xfrm>
            <a:off x="2236007" y="3650342"/>
            <a:ext cx="158044" cy="134335"/>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24" name="Oval 23"/>
          <p:cNvSpPr/>
          <p:nvPr/>
        </p:nvSpPr>
        <p:spPr>
          <a:xfrm>
            <a:off x="2394051" y="3500204"/>
            <a:ext cx="158044" cy="134335"/>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25" name="Oval 24"/>
          <p:cNvSpPr/>
          <p:nvPr/>
        </p:nvSpPr>
        <p:spPr>
          <a:xfrm>
            <a:off x="2642406" y="3433036"/>
            <a:ext cx="158044" cy="134335"/>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26" name="Oval 25"/>
          <p:cNvSpPr/>
          <p:nvPr/>
        </p:nvSpPr>
        <p:spPr>
          <a:xfrm>
            <a:off x="2856895" y="3577530"/>
            <a:ext cx="158044" cy="134335"/>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27" name="Oval 26"/>
          <p:cNvSpPr/>
          <p:nvPr/>
        </p:nvSpPr>
        <p:spPr>
          <a:xfrm>
            <a:off x="3317724" y="3131664"/>
            <a:ext cx="158044" cy="134335"/>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28" name="Oval 27"/>
          <p:cNvSpPr/>
          <p:nvPr/>
        </p:nvSpPr>
        <p:spPr>
          <a:xfrm flipV="1">
            <a:off x="3288695" y="3705095"/>
            <a:ext cx="152400" cy="152400"/>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29" name="Oval 28"/>
          <p:cNvSpPr/>
          <p:nvPr/>
        </p:nvSpPr>
        <p:spPr>
          <a:xfrm flipV="1">
            <a:off x="3441095" y="3541125"/>
            <a:ext cx="152400" cy="152400"/>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30" name="Oval 29"/>
          <p:cNvSpPr/>
          <p:nvPr/>
        </p:nvSpPr>
        <p:spPr>
          <a:xfrm flipV="1">
            <a:off x="3517295" y="3338771"/>
            <a:ext cx="152400" cy="152400"/>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31" name="Oval 30"/>
          <p:cNvSpPr/>
          <p:nvPr/>
        </p:nvSpPr>
        <p:spPr>
          <a:xfrm flipV="1">
            <a:off x="3717673" y="3208384"/>
            <a:ext cx="152400" cy="152400"/>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32" name="Oval 31"/>
          <p:cNvSpPr/>
          <p:nvPr/>
        </p:nvSpPr>
        <p:spPr>
          <a:xfrm flipV="1">
            <a:off x="3918051" y="3313371"/>
            <a:ext cx="152400" cy="152400"/>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33" name="Oval 32"/>
          <p:cNvSpPr/>
          <p:nvPr/>
        </p:nvSpPr>
        <p:spPr>
          <a:xfrm>
            <a:off x="2626198" y="3836999"/>
            <a:ext cx="158044" cy="134335"/>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34" name="Oval 33"/>
          <p:cNvSpPr/>
          <p:nvPr/>
        </p:nvSpPr>
        <p:spPr>
          <a:xfrm>
            <a:off x="3075819" y="3310996"/>
            <a:ext cx="158044" cy="134335"/>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35" name="Oval 34"/>
          <p:cNvSpPr/>
          <p:nvPr/>
        </p:nvSpPr>
        <p:spPr>
          <a:xfrm flipV="1">
            <a:off x="3745170" y="3711865"/>
            <a:ext cx="152400" cy="152400"/>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36" name="Oval 35"/>
          <p:cNvSpPr/>
          <p:nvPr/>
        </p:nvSpPr>
        <p:spPr>
          <a:xfrm>
            <a:off x="3228219" y="3463396"/>
            <a:ext cx="158044" cy="134335"/>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37" name="Oval 36"/>
          <p:cNvSpPr/>
          <p:nvPr/>
        </p:nvSpPr>
        <p:spPr>
          <a:xfrm>
            <a:off x="4070451" y="2926526"/>
            <a:ext cx="158044" cy="134335"/>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38" name="Oval 37"/>
          <p:cNvSpPr/>
          <p:nvPr/>
        </p:nvSpPr>
        <p:spPr>
          <a:xfrm>
            <a:off x="4228495" y="3548545"/>
            <a:ext cx="158044" cy="134335"/>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40" name="TextBox 39"/>
          <p:cNvSpPr txBox="1"/>
          <p:nvPr/>
        </p:nvSpPr>
        <p:spPr>
          <a:xfrm>
            <a:off x="4691339" y="4172716"/>
            <a:ext cx="875212" cy="369332"/>
          </a:xfrm>
          <a:prstGeom prst="rect">
            <a:avLst/>
          </a:prstGeom>
          <a:noFill/>
        </p:spPr>
        <p:txBody>
          <a:bodyPr wrap="square" rtlCol="0">
            <a:spAutoFit/>
          </a:bodyPr>
          <a:lstStyle/>
          <a:p>
            <a:r>
              <a:rPr lang="en-US" smtClean="0"/>
              <a:t>X1</a:t>
            </a:r>
            <a:endParaRPr lang="es-CL"/>
          </a:p>
        </p:txBody>
      </p:sp>
      <p:cxnSp>
        <p:nvCxnSpPr>
          <p:cNvPr id="41" name="Straight Arrow Connector 40"/>
          <p:cNvCxnSpPr/>
          <p:nvPr/>
        </p:nvCxnSpPr>
        <p:spPr>
          <a:xfrm flipV="1">
            <a:off x="2086488" y="2205822"/>
            <a:ext cx="19192" cy="207533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 name="Straight Connector 6"/>
          <p:cNvCxnSpPr/>
          <p:nvPr/>
        </p:nvCxnSpPr>
        <p:spPr>
          <a:xfrm>
            <a:off x="2204963" y="2295655"/>
            <a:ext cx="1865488" cy="1976706"/>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1877423" y="1817040"/>
            <a:ext cx="875212" cy="369332"/>
          </a:xfrm>
          <a:prstGeom prst="rect">
            <a:avLst/>
          </a:prstGeom>
          <a:noFill/>
        </p:spPr>
        <p:txBody>
          <a:bodyPr wrap="square" rtlCol="0">
            <a:spAutoFit/>
          </a:bodyPr>
          <a:lstStyle/>
          <a:p>
            <a:r>
              <a:rPr lang="en-US" smtClean="0"/>
              <a:t>X2</a:t>
            </a:r>
            <a:endParaRPr lang="es-CL"/>
          </a:p>
        </p:txBody>
      </p:sp>
      <p:cxnSp>
        <p:nvCxnSpPr>
          <p:cNvPr id="45" name="Straight Arrow Connector 44"/>
          <p:cNvCxnSpPr/>
          <p:nvPr/>
        </p:nvCxnSpPr>
        <p:spPr>
          <a:xfrm flipV="1">
            <a:off x="6991630" y="4281155"/>
            <a:ext cx="2540000" cy="1128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6" name="Oval 45"/>
          <p:cNvSpPr/>
          <p:nvPr/>
        </p:nvSpPr>
        <p:spPr>
          <a:xfrm>
            <a:off x="7138387" y="3659136"/>
            <a:ext cx="158044" cy="134335"/>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47" name="Oval 46"/>
          <p:cNvSpPr/>
          <p:nvPr/>
        </p:nvSpPr>
        <p:spPr>
          <a:xfrm>
            <a:off x="7296431" y="3508998"/>
            <a:ext cx="158044" cy="134335"/>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48" name="Oval 47"/>
          <p:cNvSpPr/>
          <p:nvPr/>
        </p:nvSpPr>
        <p:spPr>
          <a:xfrm>
            <a:off x="7544786" y="3441830"/>
            <a:ext cx="158044" cy="134335"/>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49" name="Oval 48"/>
          <p:cNvSpPr/>
          <p:nvPr/>
        </p:nvSpPr>
        <p:spPr>
          <a:xfrm>
            <a:off x="7759275" y="3586324"/>
            <a:ext cx="158044" cy="134335"/>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50" name="Oval 49"/>
          <p:cNvSpPr/>
          <p:nvPr/>
        </p:nvSpPr>
        <p:spPr>
          <a:xfrm>
            <a:off x="8306594" y="3140278"/>
            <a:ext cx="158044" cy="134335"/>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51" name="Oval 50"/>
          <p:cNvSpPr/>
          <p:nvPr/>
        </p:nvSpPr>
        <p:spPr>
          <a:xfrm flipV="1">
            <a:off x="8191075" y="3713889"/>
            <a:ext cx="152400" cy="152400"/>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52" name="Oval 51"/>
          <p:cNvSpPr/>
          <p:nvPr/>
        </p:nvSpPr>
        <p:spPr>
          <a:xfrm flipV="1">
            <a:off x="8343475" y="3549919"/>
            <a:ext cx="152400" cy="152400"/>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53" name="Oval 52"/>
          <p:cNvSpPr/>
          <p:nvPr/>
        </p:nvSpPr>
        <p:spPr>
          <a:xfrm flipV="1">
            <a:off x="8419675" y="3347565"/>
            <a:ext cx="152400" cy="152400"/>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54" name="Oval 53"/>
          <p:cNvSpPr/>
          <p:nvPr/>
        </p:nvSpPr>
        <p:spPr>
          <a:xfrm flipV="1">
            <a:off x="8620053" y="3217178"/>
            <a:ext cx="152400" cy="152400"/>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55" name="Oval 54"/>
          <p:cNvSpPr/>
          <p:nvPr/>
        </p:nvSpPr>
        <p:spPr>
          <a:xfrm flipV="1">
            <a:off x="8820431" y="3322165"/>
            <a:ext cx="152400" cy="152400"/>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56" name="Oval 55"/>
          <p:cNvSpPr/>
          <p:nvPr/>
        </p:nvSpPr>
        <p:spPr>
          <a:xfrm>
            <a:off x="7528578" y="3845793"/>
            <a:ext cx="158044" cy="134335"/>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57" name="Oval 56"/>
          <p:cNvSpPr/>
          <p:nvPr/>
        </p:nvSpPr>
        <p:spPr>
          <a:xfrm flipH="1">
            <a:off x="8770790" y="2950733"/>
            <a:ext cx="152400" cy="179512"/>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58" name="Oval 57"/>
          <p:cNvSpPr/>
          <p:nvPr/>
        </p:nvSpPr>
        <p:spPr>
          <a:xfrm flipV="1">
            <a:off x="8647550" y="3720659"/>
            <a:ext cx="152400" cy="152400"/>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59" name="Oval 58"/>
          <p:cNvSpPr/>
          <p:nvPr/>
        </p:nvSpPr>
        <p:spPr>
          <a:xfrm>
            <a:off x="8130599" y="3472190"/>
            <a:ext cx="158044" cy="134335"/>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60" name="Oval 59"/>
          <p:cNvSpPr/>
          <p:nvPr/>
        </p:nvSpPr>
        <p:spPr>
          <a:xfrm>
            <a:off x="8972831" y="2935320"/>
            <a:ext cx="158044" cy="134335"/>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61" name="Oval 60"/>
          <p:cNvSpPr/>
          <p:nvPr/>
        </p:nvSpPr>
        <p:spPr>
          <a:xfrm>
            <a:off x="9130875" y="3557339"/>
            <a:ext cx="158044" cy="134335"/>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62" name="TextBox 61"/>
          <p:cNvSpPr txBox="1"/>
          <p:nvPr/>
        </p:nvSpPr>
        <p:spPr>
          <a:xfrm>
            <a:off x="9593719" y="4181510"/>
            <a:ext cx="875212" cy="369332"/>
          </a:xfrm>
          <a:prstGeom prst="rect">
            <a:avLst/>
          </a:prstGeom>
          <a:noFill/>
        </p:spPr>
        <p:txBody>
          <a:bodyPr wrap="square" rtlCol="0">
            <a:spAutoFit/>
          </a:bodyPr>
          <a:lstStyle/>
          <a:p>
            <a:r>
              <a:rPr lang="en-US" smtClean="0"/>
              <a:t>X1</a:t>
            </a:r>
            <a:endParaRPr lang="es-CL"/>
          </a:p>
        </p:txBody>
      </p:sp>
      <p:cxnSp>
        <p:nvCxnSpPr>
          <p:cNvPr id="63" name="Straight Arrow Connector 62"/>
          <p:cNvCxnSpPr/>
          <p:nvPr/>
        </p:nvCxnSpPr>
        <p:spPr>
          <a:xfrm flipV="1">
            <a:off x="6988868" y="2214616"/>
            <a:ext cx="19192" cy="207533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4" name="Straight Connector 63"/>
          <p:cNvCxnSpPr/>
          <p:nvPr/>
        </p:nvCxnSpPr>
        <p:spPr>
          <a:xfrm>
            <a:off x="7107343" y="2304449"/>
            <a:ext cx="1944510" cy="1958075"/>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65" name="TextBox 64"/>
          <p:cNvSpPr txBox="1"/>
          <p:nvPr/>
        </p:nvSpPr>
        <p:spPr>
          <a:xfrm>
            <a:off x="6779803" y="1825834"/>
            <a:ext cx="875212" cy="369332"/>
          </a:xfrm>
          <a:prstGeom prst="rect">
            <a:avLst/>
          </a:prstGeom>
          <a:noFill/>
        </p:spPr>
        <p:txBody>
          <a:bodyPr wrap="square" rtlCol="0">
            <a:spAutoFit/>
          </a:bodyPr>
          <a:lstStyle/>
          <a:p>
            <a:r>
              <a:rPr lang="en-US" smtClean="0"/>
              <a:t>X2</a:t>
            </a:r>
            <a:endParaRPr lang="es-CL"/>
          </a:p>
        </p:txBody>
      </p:sp>
      <p:sp>
        <p:nvSpPr>
          <p:cNvPr id="44" name="Right Arrow 43"/>
          <p:cNvSpPr/>
          <p:nvPr/>
        </p:nvSpPr>
        <p:spPr>
          <a:xfrm>
            <a:off x="5279470" y="2926526"/>
            <a:ext cx="1084217" cy="748825"/>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cxnSp>
        <p:nvCxnSpPr>
          <p:cNvPr id="67" name="Straight Connector 66"/>
          <p:cNvCxnSpPr/>
          <p:nvPr/>
        </p:nvCxnSpPr>
        <p:spPr>
          <a:xfrm>
            <a:off x="2092495" y="2459043"/>
            <a:ext cx="2118380" cy="1803481"/>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a:off x="2721267" y="2172453"/>
            <a:ext cx="1002842" cy="2103577"/>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72" name="TextBox 71"/>
          <p:cNvSpPr txBox="1"/>
          <p:nvPr/>
        </p:nvSpPr>
        <p:spPr>
          <a:xfrm>
            <a:off x="6988868" y="4888968"/>
            <a:ext cx="5029200" cy="646331"/>
          </a:xfrm>
          <a:prstGeom prst="rect">
            <a:avLst/>
          </a:prstGeom>
          <a:noFill/>
        </p:spPr>
        <p:txBody>
          <a:bodyPr wrap="square" rtlCol="0">
            <a:spAutoFit/>
          </a:bodyPr>
          <a:lstStyle/>
          <a:p>
            <a:r>
              <a:rPr lang="en-US" smtClean="0"/>
              <a:t>Mejor hiperplano de separación.</a:t>
            </a:r>
            <a:br>
              <a:rPr lang="en-US" smtClean="0"/>
            </a:br>
            <a:r>
              <a:rPr lang="en-US" smtClean="0"/>
              <a:t>Maximiza la separación entre los conjuntos</a:t>
            </a:r>
            <a:endParaRPr lang="es-CL"/>
          </a:p>
        </p:txBody>
      </p:sp>
    </p:spTree>
    <p:extLst>
      <p:ext uri="{BB962C8B-B14F-4D97-AF65-F5344CB8AC3E}">
        <p14:creationId xmlns:p14="http://schemas.microsoft.com/office/powerpoint/2010/main" val="3689020556"/>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6"/>
          <p:cNvSpPr>
            <a:spLocks noGrp="1"/>
          </p:cNvSpPr>
          <p:nvPr>
            <p:ph type="title"/>
          </p:nvPr>
        </p:nvSpPr>
        <p:spPr>
          <a:xfrm>
            <a:off x="1160780" y="718403"/>
            <a:ext cx="10058400" cy="691297"/>
          </a:xfrm>
        </p:spPr>
        <p:txBody>
          <a:bodyPr>
            <a:normAutofit fontScale="90000"/>
          </a:bodyPr>
          <a:lstStyle/>
          <a:p>
            <a:r>
              <a:rPr lang="es-CL" dirty="0"/>
              <a:t>Regresión Lineal</a:t>
            </a:r>
            <a:endParaRPr lang="en-US" dirty="0"/>
          </a:p>
        </p:txBody>
      </p:sp>
      <p:sp>
        <p:nvSpPr>
          <p:cNvPr id="4" name="Rectángulo 3"/>
          <p:cNvSpPr/>
          <p:nvPr/>
        </p:nvSpPr>
        <p:spPr>
          <a:xfrm>
            <a:off x="1160779" y="2003160"/>
            <a:ext cx="4755111" cy="3827317"/>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8" name="Content Placeholder 10"/>
              <p:cNvSpPr>
                <a:spLocks noGrp="1"/>
              </p:cNvSpPr>
              <p:nvPr>
                <p:ph sz="half" idx="1"/>
              </p:nvPr>
            </p:nvSpPr>
            <p:spPr>
              <a:xfrm>
                <a:off x="1413407" y="2150658"/>
                <a:ext cx="4249853" cy="3543560"/>
              </a:xfrm>
            </p:spPr>
            <p:txBody>
              <a:bodyPr>
                <a:noAutofit/>
              </a:bodyPr>
              <a:lstStyle/>
              <a:p>
                <a:pPr algn="just"/>
                <a:r>
                  <a:rPr lang="es-CL" sz="1600" dirty="0">
                    <a:latin typeface="Arial" panose="020B0604020202020204" pitchFamily="34" charset="0"/>
                    <a:cs typeface="Arial" panose="020B0604020202020204" pitchFamily="34" charset="0"/>
                  </a:rPr>
                  <a:t>Regresión lineal tiene la forma de</a:t>
                </a:r>
              </a:p>
              <a:p>
                <a:pPr marL="0" indent="0" algn="just">
                  <a:buNone/>
                </a:pPr>
                <a:r>
                  <a:rPr lang="es-CL" sz="1600" dirty="0">
                    <a:latin typeface="Arial" panose="020B0604020202020204" pitchFamily="34" charset="0"/>
                    <a:cs typeface="Arial" panose="020B0604020202020204" pitchFamily="34" charset="0"/>
                  </a:rPr>
                  <a:t>     </a:t>
                </a:r>
                <a14:m>
                  <m:oMath xmlns:m="http://schemas.openxmlformats.org/officeDocument/2006/math">
                    <m:sSub>
                      <m:sSubPr>
                        <m:ctrlPr>
                          <a:rPr lang="es-CL" sz="1600" i="1" smtClean="0">
                            <a:latin typeface="Cambria Math" panose="02040503050406030204" pitchFamily="18" charset="0"/>
                          </a:rPr>
                        </m:ctrlPr>
                      </m:sSubPr>
                      <m:e>
                        <m:r>
                          <a:rPr lang="es-CL" sz="1600" b="0" i="1" smtClean="0">
                            <a:latin typeface="Cambria Math" panose="02040503050406030204" pitchFamily="18" charset="0"/>
                          </a:rPr>
                          <m:t>𝑌</m:t>
                        </m:r>
                      </m:e>
                      <m:sub>
                        <m:r>
                          <a:rPr lang="es-CL" sz="1600" b="0" i="1" smtClean="0">
                            <a:latin typeface="Cambria Math" panose="02040503050406030204" pitchFamily="18" charset="0"/>
                          </a:rPr>
                          <m:t>𝑖</m:t>
                        </m:r>
                      </m:sub>
                    </m:sSub>
                    <m:r>
                      <a:rPr lang="es-CL" sz="1600" i="1">
                        <a:latin typeface="Cambria Math" panose="02040503050406030204" pitchFamily="18" charset="0"/>
                      </a:rPr>
                      <m:t>=</m:t>
                    </m:r>
                    <m:sSub>
                      <m:sSubPr>
                        <m:ctrlPr>
                          <a:rPr lang="es-CL" sz="1600" i="1" smtClean="0">
                            <a:latin typeface="Cambria Math" panose="02040503050406030204" pitchFamily="18" charset="0"/>
                          </a:rPr>
                        </m:ctrlPr>
                      </m:sSubPr>
                      <m:e>
                        <m:r>
                          <a:rPr lang="es-CL" sz="1600" i="1" smtClean="0">
                            <a:latin typeface="Cambria Math" panose="02040503050406030204" pitchFamily="18" charset="0"/>
                            <a:ea typeface="Cambria Math" panose="02040503050406030204" pitchFamily="18" charset="0"/>
                          </a:rPr>
                          <m:t>𝛽</m:t>
                        </m:r>
                      </m:e>
                      <m:sub>
                        <m:r>
                          <a:rPr lang="es-CL" sz="1600" b="0" i="1" smtClean="0">
                            <a:latin typeface="Cambria Math" panose="02040503050406030204" pitchFamily="18" charset="0"/>
                          </a:rPr>
                          <m:t>0</m:t>
                        </m:r>
                      </m:sub>
                    </m:sSub>
                    <m:r>
                      <a:rPr lang="es-CL" sz="1600" b="0" i="1" smtClean="0">
                        <a:latin typeface="Cambria Math" panose="02040503050406030204" pitchFamily="18" charset="0"/>
                      </a:rPr>
                      <m:t>+</m:t>
                    </m:r>
                    <m:r>
                      <a:rPr lang="es-CL" sz="1600" i="1">
                        <a:latin typeface="Cambria Math" panose="02040503050406030204" pitchFamily="18" charset="0"/>
                      </a:rPr>
                      <m:t> </m:t>
                    </m:r>
                    <m:sSub>
                      <m:sSubPr>
                        <m:ctrlPr>
                          <a:rPr lang="es-CL" sz="1600" i="1" smtClean="0">
                            <a:latin typeface="Cambria Math" panose="02040503050406030204" pitchFamily="18" charset="0"/>
                          </a:rPr>
                        </m:ctrlPr>
                      </m:sSubPr>
                      <m:e>
                        <m:r>
                          <a:rPr lang="es-CL" sz="1600" i="1" smtClean="0">
                            <a:latin typeface="Cambria Math" panose="02040503050406030204" pitchFamily="18" charset="0"/>
                            <a:ea typeface="Cambria Math" panose="02040503050406030204" pitchFamily="18" charset="0"/>
                          </a:rPr>
                          <m:t>𝛽</m:t>
                        </m:r>
                      </m:e>
                      <m:sub>
                        <m:r>
                          <a:rPr lang="es-CL" sz="1600" b="0" i="1" smtClean="0">
                            <a:latin typeface="Cambria Math" panose="02040503050406030204" pitchFamily="18" charset="0"/>
                          </a:rPr>
                          <m:t>1</m:t>
                        </m:r>
                      </m:sub>
                    </m:sSub>
                    <m:sSub>
                      <m:sSubPr>
                        <m:ctrlPr>
                          <a:rPr lang="es-CL" sz="1600" i="1" smtClean="0">
                            <a:latin typeface="Cambria Math" panose="02040503050406030204" pitchFamily="18" charset="0"/>
                          </a:rPr>
                        </m:ctrlPr>
                      </m:sSubPr>
                      <m:e>
                        <m:r>
                          <a:rPr lang="es-CL" sz="1600" b="0" i="1" smtClean="0">
                            <a:latin typeface="Cambria Math" panose="02040503050406030204" pitchFamily="18" charset="0"/>
                          </a:rPr>
                          <m:t>𝑥</m:t>
                        </m:r>
                      </m:e>
                      <m:sub>
                        <m:r>
                          <a:rPr lang="es-CL" sz="1600" b="0" i="1" smtClean="0">
                            <a:latin typeface="Cambria Math" panose="02040503050406030204" pitchFamily="18" charset="0"/>
                          </a:rPr>
                          <m:t>𝑖</m:t>
                        </m:r>
                      </m:sub>
                    </m:sSub>
                    <m:r>
                      <a:rPr lang="es-CL" sz="1600" b="0" i="1" smtClean="0">
                        <a:latin typeface="Cambria Math" panose="02040503050406030204" pitchFamily="18" charset="0"/>
                      </a:rPr>
                      <m:t>+</m:t>
                    </m:r>
                    <m:sSub>
                      <m:sSubPr>
                        <m:ctrlPr>
                          <a:rPr lang="es-CL" sz="1600" i="1" smtClean="0">
                            <a:latin typeface="Cambria Math" panose="02040503050406030204" pitchFamily="18" charset="0"/>
                          </a:rPr>
                        </m:ctrlPr>
                      </m:sSubPr>
                      <m:e>
                        <m:r>
                          <a:rPr lang="es-CL" sz="1600" i="1" smtClean="0">
                            <a:latin typeface="Cambria Math" panose="02040503050406030204" pitchFamily="18" charset="0"/>
                            <a:ea typeface="Cambria Math" panose="02040503050406030204" pitchFamily="18" charset="0"/>
                          </a:rPr>
                          <m:t>𝜀</m:t>
                        </m:r>
                      </m:e>
                      <m:sub>
                        <m:r>
                          <a:rPr lang="es-CL" sz="1600" b="0" i="1" smtClean="0">
                            <a:latin typeface="Cambria Math" panose="02040503050406030204" pitchFamily="18" charset="0"/>
                          </a:rPr>
                          <m:t>𝑖</m:t>
                        </m:r>
                      </m:sub>
                    </m:sSub>
                    <m:r>
                      <a:rPr lang="es-CL" sz="1600" b="0" i="1" smtClean="0">
                        <a:latin typeface="Cambria Math" panose="02040503050406030204" pitchFamily="18" charset="0"/>
                      </a:rPr>
                      <m:t>, </m:t>
                    </m:r>
                    <m:r>
                      <a:rPr lang="es-CL" sz="1600" b="0" i="1" smtClean="0">
                        <a:latin typeface="Cambria Math" panose="02040503050406030204" pitchFamily="18" charset="0"/>
                      </a:rPr>
                      <m:t>𝑖</m:t>
                    </m:r>
                    <m:r>
                      <a:rPr lang="es-CL" sz="1600" b="0" i="1" smtClean="0">
                        <a:latin typeface="Cambria Math" panose="02040503050406030204" pitchFamily="18" charset="0"/>
                      </a:rPr>
                      <m:t>=1,…</m:t>
                    </m:r>
                    <m:r>
                      <a:rPr lang="es-CL" sz="1600" b="0" i="1" smtClean="0">
                        <a:latin typeface="Cambria Math" panose="02040503050406030204" pitchFamily="18" charset="0"/>
                      </a:rPr>
                      <m:t>𝑛</m:t>
                    </m:r>
                  </m:oMath>
                </a14:m>
                <a:endParaRPr lang="es-ES" sz="1600" dirty="0">
                  <a:latin typeface="Arial" panose="020B0604020202020204" pitchFamily="34" charset="0"/>
                  <a:cs typeface="Arial" panose="020B0604020202020204" pitchFamily="34" charset="0"/>
                </a:endParaRPr>
              </a:p>
              <a:p>
                <a:pPr marL="0" indent="0" algn="just">
                  <a:buNone/>
                </a:pPr>
                <a:r>
                  <a:rPr lang="es-CL" sz="1600" dirty="0">
                    <a:latin typeface="Arial" panose="020B0604020202020204" pitchFamily="34" charset="0"/>
                    <a:cs typeface="Arial" panose="020B0604020202020204" pitchFamily="34" charset="0"/>
                  </a:rPr>
                  <a:t>Las cantidades </a:t>
                </a:r>
                <a14:m>
                  <m:oMath xmlns:m="http://schemas.openxmlformats.org/officeDocument/2006/math">
                    <m:sSub>
                      <m:sSubPr>
                        <m:ctrlPr>
                          <a:rPr lang="es-CL" sz="1600" i="1">
                            <a:latin typeface="Cambria Math" panose="02040503050406030204" pitchFamily="18" charset="0"/>
                          </a:rPr>
                        </m:ctrlPr>
                      </m:sSubPr>
                      <m:e>
                        <m:r>
                          <a:rPr lang="es-CL" sz="1600" i="1">
                            <a:latin typeface="Cambria Math" panose="02040503050406030204" pitchFamily="18" charset="0"/>
                            <a:ea typeface="Cambria Math" panose="02040503050406030204" pitchFamily="18" charset="0"/>
                          </a:rPr>
                          <m:t>𝛽</m:t>
                        </m:r>
                      </m:e>
                      <m:sub>
                        <m:r>
                          <a:rPr lang="es-CL" sz="1600" i="1">
                            <a:latin typeface="Cambria Math" panose="02040503050406030204" pitchFamily="18" charset="0"/>
                          </a:rPr>
                          <m:t>0</m:t>
                        </m:r>
                      </m:sub>
                    </m:sSub>
                  </m:oMath>
                </a14:m>
                <a:r>
                  <a:rPr lang="es-CL" sz="1600" dirty="0">
                    <a:latin typeface="Arial" panose="020B0604020202020204" pitchFamily="34" charset="0"/>
                    <a:cs typeface="Arial" panose="020B0604020202020204" pitchFamily="34" charset="0"/>
                  </a:rPr>
                  <a:t> y </a:t>
                </a:r>
                <a14:m>
                  <m:oMath xmlns:m="http://schemas.openxmlformats.org/officeDocument/2006/math">
                    <m:sSub>
                      <m:sSubPr>
                        <m:ctrlPr>
                          <a:rPr lang="es-CL" sz="1600" i="1">
                            <a:latin typeface="Cambria Math" panose="02040503050406030204" pitchFamily="18" charset="0"/>
                          </a:rPr>
                        </m:ctrlPr>
                      </m:sSubPr>
                      <m:e>
                        <m:r>
                          <a:rPr lang="es-CL" sz="1600" i="1">
                            <a:latin typeface="Cambria Math" panose="02040503050406030204" pitchFamily="18" charset="0"/>
                            <a:ea typeface="Cambria Math" panose="02040503050406030204" pitchFamily="18" charset="0"/>
                          </a:rPr>
                          <m:t>𝛽</m:t>
                        </m:r>
                      </m:e>
                      <m:sub>
                        <m:r>
                          <a:rPr lang="es-CL" sz="1600" i="1">
                            <a:latin typeface="Cambria Math" panose="02040503050406030204" pitchFamily="18" charset="0"/>
                          </a:rPr>
                          <m:t>1</m:t>
                        </m:r>
                      </m:sub>
                    </m:sSub>
                  </m:oMath>
                </a14:m>
                <a:r>
                  <a:rPr lang="es-CL" sz="1600" dirty="0">
                    <a:latin typeface="Arial" panose="020B0604020202020204" pitchFamily="34" charset="0"/>
                    <a:cs typeface="Arial" panose="020B0604020202020204" pitchFamily="34" charset="0"/>
                  </a:rPr>
                  <a:t> son la ordenada al origen y la tendencia de la regresión, que son asumidas fijas pero desconocidas. </a:t>
                </a:r>
                <a14:m>
                  <m:oMath xmlns:m="http://schemas.openxmlformats.org/officeDocument/2006/math">
                    <m:sSub>
                      <m:sSubPr>
                        <m:ctrlPr>
                          <a:rPr lang="es-CL" sz="1600" i="1">
                            <a:latin typeface="Cambria Math" panose="02040503050406030204" pitchFamily="18" charset="0"/>
                          </a:rPr>
                        </m:ctrlPr>
                      </m:sSubPr>
                      <m:e>
                        <m:r>
                          <a:rPr lang="es-CL" sz="1600" i="1">
                            <a:latin typeface="Cambria Math" panose="02040503050406030204" pitchFamily="18" charset="0"/>
                            <a:ea typeface="Cambria Math" panose="02040503050406030204" pitchFamily="18" charset="0"/>
                          </a:rPr>
                          <m:t>𝜀</m:t>
                        </m:r>
                      </m:e>
                      <m:sub>
                        <m:r>
                          <a:rPr lang="es-CL" sz="1600" i="1">
                            <a:latin typeface="Cambria Math" panose="02040503050406030204" pitchFamily="18" charset="0"/>
                          </a:rPr>
                          <m:t>𝑖</m:t>
                        </m:r>
                      </m:sub>
                    </m:sSub>
                  </m:oMath>
                </a14:m>
                <a:r>
                  <a:rPr lang="es-CL" sz="1600" dirty="0">
                    <a:latin typeface="Arial" panose="020B0604020202020204" pitchFamily="34" charset="0"/>
                    <a:cs typeface="Arial" panose="020B0604020202020204" pitchFamily="34" charset="0"/>
                  </a:rPr>
                  <a:t> es una variable aleatoria que representa el ruido pero se sume que </a:t>
                </a:r>
                <a14:m>
                  <m:oMath xmlns:m="http://schemas.openxmlformats.org/officeDocument/2006/math">
                    <m:sSub>
                      <m:sSubPr>
                        <m:ctrlPr>
                          <a:rPr lang="es-CL" sz="1600" i="1">
                            <a:latin typeface="Cambria Math" panose="02040503050406030204" pitchFamily="18" charset="0"/>
                          </a:rPr>
                        </m:ctrlPr>
                      </m:sSubPr>
                      <m:e>
                        <m:r>
                          <a:rPr lang="es-CL" sz="1600" b="0" i="1" smtClean="0">
                            <a:latin typeface="Cambria Math" panose="02040503050406030204" pitchFamily="18" charset="0"/>
                          </a:rPr>
                          <m:t>𝐸</m:t>
                        </m:r>
                        <m:r>
                          <a:rPr lang="es-CL" sz="1600" b="0" i="1" smtClean="0">
                            <a:latin typeface="Cambria Math" panose="02040503050406030204" pitchFamily="18" charset="0"/>
                          </a:rPr>
                          <m:t>(</m:t>
                        </m:r>
                        <m:r>
                          <a:rPr lang="es-CL" sz="1600" i="1">
                            <a:latin typeface="Cambria Math" panose="02040503050406030204" pitchFamily="18" charset="0"/>
                            <a:ea typeface="Cambria Math" panose="02040503050406030204" pitchFamily="18" charset="0"/>
                          </a:rPr>
                          <m:t>𝜀</m:t>
                        </m:r>
                      </m:e>
                      <m:sub>
                        <m:r>
                          <a:rPr lang="es-CL" sz="1600" i="1">
                            <a:latin typeface="Cambria Math" panose="02040503050406030204" pitchFamily="18" charset="0"/>
                          </a:rPr>
                          <m:t>𝑖</m:t>
                        </m:r>
                      </m:sub>
                    </m:sSub>
                    <m:r>
                      <a:rPr lang="es-CL" sz="1600" b="0" i="1" smtClean="0">
                        <a:latin typeface="Cambria Math" panose="02040503050406030204" pitchFamily="18" charset="0"/>
                      </a:rPr>
                      <m:t>)=0</m:t>
                    </m:r>
                  </m:oMath>
                </a14:m>
                <a:r>
                  <a:rPr lang="es-CL" sz="1600" dirty="0">
                    <a:latin typeface="Arial" panose="020B0604020202020204" pitchFamily="34" charset="0"/>
                    <a:cs typeface="Arial" panose="020B0604020202020204" pitchFamily="34" charset="0"/>
                  </a:rPr>
                  <a:t>, por lo que:</a:t>
                </a:r>
              </a:p>
              <a:p>
                <a:pPr marL="0" indent="0" algn="just">
                  <a:buNone/>
                </a:pPr>
                <a14:m>
                  <m:oMathPara xmlns:m="http://schemas.openxmlformats.org/officeDocument/2006/math">
                    <m:oMathParaPr>
                      <m:jc m:val="centerGroup"/>
                    </m:oMathParaPr>
                    <m:oMath xmlns:m="http://schemas.openxmlformats.org/officeDocument/2006/math">
                      <m:r>
                        <m:rPr>
                          <m:sty m:val="p"/>
                        </m:rPr>
                        <a:rPr lang="es-CL" sz="1600">
                          <a:latin typeface="Cambria Math" panose="02040503050406030204" pitchFamily="18" charset="0"/>
                        </a:rPr>
                        <m:t>E</m:t>
                      </m:r>
                      <m:d>
                        <m:dPr>
                          <m:ctrlPr>
                            <a:rPr lang="es-CL" sz="1600" i="1">
                              <a:latin typeface="Cambria Math" panose="02040503050406030204" pitchFamily="18" charset="0"/>
                            </a:rPr>
                          </m:ctrlPr>
                        </m:dPr>
                        <m:e>
                          <m:sSub>
                            <m:sSubPr>
                              <m:ctrlPr>
                                <a:rPr lang="es-CL" sz="1600" i="1">
                                  <a:latin typeface="Cambria Math" panose="02040503050406030204" pitchFamily="18" charset="0"/>
                                </a:rPr>
                              </m:ctrlPr>
                            </m:sSubPr>
                            <m:e>
                              <m:r>
                                <a:rPr lang="es-CL" sz="1600" i="1">
                                  <a:latin typeface="Cambria Math" panose="02040503050406030204" pitchFamily="18" charset="0"/>
                                </a:rPr>
                                <m:t>𝑌</m:t>
                              </m:r>
                            </m:e>
                            <m:sub>
                              <m:r>
                                <a:rPr lang="es-CL" sz="1600" i="1">
                                  <a:latin typeface="Cambria Math" panose="02040503050406030204" pitchFamily="18" charset="0"/>
                                </a:rPr>
                                <m:t>𝑖</m:t>
                              </m:r>
                            </m:sub>
                          </m:sSub>
                        </m:e>
                        <m:e>
                          <m:sSub>
                            <m:sSubPr>
                              <m:ctrlPr>
                                <a:rPr lang="es-CL" sz="1600" i="1">
                                  <a:latin typeface="Cambria Math" panose="02040503050406030204" pitchFamily="18" charset="0"/>
                                </a:rPr>
                              </m:ctrlPr>
                            </m:sSubPr>
                            <m:e>
                              <m:r>
                                <a:rPr lang="es-CL" sz="1600" i="1">
                                  <a:latin typeface="Cambria Math" panose="02040503050406030204" pitchFamily="18" charset="0"/>
                                </a:rPr>
                                <m:t>𝑥</m:t>
                              </m:r>
                            </m:e>
                            <m:sub>
                              <m:r>
                                <a:rPr lang="es-CL" sz="1600" i="1">
                                  <a:latin typeface="Cambria Math" panose="02040503050406030204" pitchFamily="18" charset="0"/>
                                </a:rPr>
                                <m:t>𝑖</m:t>
                              </m:r>
                            </m:sub>
                          </m:sSub>
                        </m:e>
                      </m:d>
                      <m:r>
                        <a:rPr lang="es-CL" sz="1600" i="1">
                          <a:latin typeface="Cambria Math" panose="02040503050406030204" pitchFamily="18" charset="0"/>
                        </a:rPr>
                        <m:t>=</m:t>
                      </m:r>
                      <m:sSub>
                        <m:sSubPr>
                          <m:ctrlPr>
                            <a:rPr lang="es-CL" sz="1600" i="1">
                              <a:latin typeface="Cambria Math" panose="02040503050406030204" pitchFamily="18" charset="0"/>
                            </a:rPr>
                          </m:ctrlPr>
                        </m:sSubPr>
                        <m:e>
                          <m:r>
                            <a:rPr lang="es-CL" sz="1600" i="1">
                              <a:latin typeface="Cambria Math" panose="02040503050406030204" pitchFamily="18" charset="0"/>
                              <a:ea typeface="Cambria Math" panose="02040503050406030204" pitchFamily="18" charset="0"/>
                            </a:rPr>
                            <m:t>𝛽</m:t>
                          </m:r>
                        </m:e>
                        <m:sub>
                          <m:r>
                            <a:rPr lang="es-CL" sz="1600" i="1">
                              <a:latin typeface="Cambria Math" panose="02040503050406030204" pitchFamily="18" charset="0"/>
                            </a:rPr>
                            <m:t>0</m:t>
                          </m:r>
                        </m:sub>
                      </m:sSub>
                      <m:r>
                        <a:rPr lang="es-CL" sz="1600" i="1">
                          <a:latin typeface="Cambria Math" panose="02040503050406030204" pitchFamily="18" charset="0"/>
                        </a:rPr>
                        <m:t>+</m:t>
                      </m:r>
                      <m:sSub>
                        <m:sSubPr>
                          <m:ctrlPr>
                            <a:rPr lang="es-CL" sz="1600" i="1">
                              <a:latin typeface="Cambria Math" panose="02040503050406030204" pitchFamily="18" charset="0"/>
                            </a:rPr>
                          </m:ctrlPr>
                        </m:sSubPr>
                        <m:e>
                          <m:r>
                            <a:rPr lang="es-CL" sz="1600" i="1">
                              <a:latin typeface="Cambria Math" panose="02040503050406030204" pitchFamily="18" charset="0"/>
                              <a:ea typeface="Cambria Math" panose="02040503050406030204" pitchFamily="18" charset="0"/>
                            </a:rPr>
                            <m:t>𝛽</m:t>
                          </m:r>
                        </m:e>
                        <m:sub>
                          <m:r>
                            <a:rPr lang="es-CL" sz="1600" b="0" i="1" smtClean="0">
                              <a:latin typeface="Cambria Math" panose="02040503050406030204" pitchFamily="18" charset="0"/>
                              <a:ea typeface="Cambria Math" panose="02040503050406030204" pitchFamily="18" charset="0"/>
                            </a:rPr>
                            <m:t>1</m:t>
                          </m:r>
                        </m:sub>
                      </m:sSub>
                      <m:sSub>
                        <m:sSubPr>
                          <m:ctrlPr>
                            <a:rPr lang="es-CL" sz="1600" i="1">
                              <a:latin typeface="Cambria Math" panose="02040503050406030204" pitchFamily="18" charset="0"/>
                            </a:rPr>
                          </m:ctrlPr>
                        </m:sSubPr>
                        <m:e>
                          <m:r>
                            <a:rPr lang="es-CL" sz="1600" i="1">
                              <a:latin typeface="Cambria Math" panose="02040503050406030204" pitchFamily="18" charset="0"/>
                            </a:rPr>
                            <m:t>𝑥</m:t>
                          </m:r>
                        </m:e>
                        <m:sub>
                          <m:r>
                            <a:rPr lang="es-CL" sz="1600" i="1">
                              <a:latin typeface="Cambria Math" panose="02040503050406030204" pitchFamily="18" charset="0"/>
                            </a:rPr>
                            <m:t>𝑖</m:t>
                          </m:r>
                        </m:sub>
                      </m:sSub>
                    </m:oMath>
                  </m:oMathPara>
                </a14:m>
                <a:endParaRPr lang="es-CL" sz="1600" dirty="0">
                  <a:latin typeface="Arial" panose="020B0604020202020204" pitchFamily="34" charset="0"/>
                  <a:cs typeface="Arial" panose="020B0604020202020204" pitchFamily="34" charset="0"/>
                </a:endParaRPr>
              </a:p>
              <a:p>
                <a:pPr marL="0" indent="0" algn="just">
                  <a:buNone/>
                </a:pPr>
                <a:r>
                  <a:rPr lang="es-CL" sz="1600" dirty="0">
                    <a:latin typeface="Arial" panose="020B0604020202020204" pitchFamily="34" charset="0"/>
                    <a:cs typeface="Arial" panose="020B0604020202020204" pitchFamily="34" charset="0"/>
                  </a:rPr>
                  <a:t>La linealidad de la regresión se interpreta en términos de los parámetros.</a:t>
                </a:r>
              </a:p>
              <a:p>
                <a:pPr marL="0" indent="0" algn="just">
                  <a:buNone/>
                </a:pPr>
                <a:r>
                  <a:rPr lang="es-CL" sz="1600" dirty="0">
                    <a:latin typeface="Arial" panose="020B0604020202020204" pitchFamily="34" charset="0"/>
                    <a:cs typeface="Arial" panose="020B0604020202020204" pitchFamily="34" charset="0"/>
                  </a:rPr>
                  <a:t>Es decir: </a:t>
                </a:r>
                <a14:m>
                  <m:oMath xmlns:m="http://schemas.openxmlformats.org/officeDocument/2006/math">
                    <m:r>
                      <m:rPr>
                        <m:sty m:val="p"/>
                      </m:rPr>
                      <a:rPr lang="es-CL" sz="1600" b="0" i="0" smtClean="0">
                        <a:latin typeface="Cambria Math" panose="02040503050406030204" pitchFamily="18" charset="0"/>
                      </a:rPr>
                      <m:t>E</m:t>
                    </m:r>
                    <m:d>
                      <m:dPr>
                        <m:ctrlPr>
                          <a:rPr lang="es-CL" sz="1600" b="0" i="1" smtClean="0">
                            <a:latin typeface="Cambria Math" panose="02040503050406030204" pitchFamily="18" charset="0"/>
                          </a:rPr>
                        </m:ctrlPr>
                      </m:dPr>
                      <m:e>
                        <m:sSub>
                          <m:sSubPr>
                            <m:ctrlPr>
                              <a:rPr lang="es-CL" sz="1600" i="1">
                                <a:latin typeface="Cambria Math" panose="02040503050406030204" pitchFamily="18" charset="0"/>
                              </a:rPr>
                            </m:ctrlPr>
                          </m:sSubPr>
                          <m:e>
                            <m:r>
                              <a:rPr lang="es-CL" sz="1600" i="1">
                                <a:latin typeface="Cambria Math" panose="02040503050406030204" pitchFamily="18" charset="0"/>
                              </a:rPr>
                              <m:t>𝑌</m:t>
                            </m:r>
                          </m:e>
                          <m:sub>
                            <m:r>
                              <a:rPr lang="es-CL" sz="1600" i="1">
                                <a:latin typeface="Cambria Math" panose="02040503050406030204" pitchFamily="18" charset="0"/>
                              </a:rPr>
                              <m:t>𝑖</m:t>
                            </m:r>
                          </m:sub>
                        </m:sSub>
                      </m:e>
                      <m:e>
                        <m:sSub>
                          <m:sSubPr>
                            <m:ctrlPr>
                              <a:rPr lang="es-CL" sz="1600" b="0" i="1" smtClean="0">
                                <a:latin typeface="Cambria Math" panose="02040503050406030204" pitchFamily="18" charset="0"/>
                              </a:rPr>
                            </m:ctrlPr>
                          </m:sSubPr>
                          <m:e>
                            <m:r>
                              <a:rPr lang="es-CL" sz="1600" b="0" i="1" smtClean="0">
                                <a:latin typeface="Cambria Math" panose="02040503050406030204" pitchFamily="18" charset="0"/>
                              </a:rPr>
                              <m:t>𝑥</m:t>
                            </m:r>
                          </m:e>
                          <m:sub>
                            <m:r>
                              <a:rPr lang="es-CL" sz="1600" b="0" i="1" smtClean="0">
                                <a:latin typeface="Cambria Math" panose="02040503050406030204" pitchFamily="18" charset="0"/>
                              </a:rPr>
                              <m:t>𝑖</m:t>
                            </m:r>
                          </m:sub>
                        </m:sSub>
                      </m:e>
                    </m:d>
                    <m:r>
                      <a:rPr lang="es-CL" sz="1600" i="1">
                        <a:latin typeface="Cambria Math" panose="02040503050406030204" pitchFamily="18" charset="0"/>
                      </a:rPr>
                      <m:t>=</m:t>
                    </m:r>
                    <m:sSub>
                      <m:sSubPr>
                        <m:ctrlPr>
                          <a:rPr lang="es-CL" sz="1600" i="1">
                            <a:latin typeface="Cambria Math" panose="02040503050406030204" pitchFamily="18" charset="0"/>
                          </a:rPr>
                        </m:ctrlPr>
                      </m:sSubPr>
                      <m:e>
                        <m:r>
                          <a:rPr lang="es-CL" sz="1600" i="1">
                            <a:latin typeface="Cambria Math" panose="02040503050406030204" pitchFamily="18" charset="0"/>
                            <a:ea typeface="Cambria Math" panose="02040503050406030204" pitchFamily="18" charset="0"/>
                          </a:rPr>
                          <m:t>𝛽</m:t>
                        </m:r>
                      </m:e>
                      <m:sub>
                        <m:r>
                          <a:rPr lang="es-CL" sz="1600" i="1">
                            <a:latin typeface="Cambria Math" panose="02040503050406030204" pitchFamily="18" charset="0"/>
                          </a:rPr>
                          <m:t>0</m:t>
                        </m:r>
                      </m:sub>
                    </m:sSub>
                    <m:r>
                      <a:rPr lang="es-CL" sz="1600" i="1">
                        <a:latin typeface="Cambria Math" panose="02040503050406030204" pitchFamily="18" charset="0"/>
                      </a:rPr>
                      <m:t>+ </m:t>
                    </m:r>
                    <m:sSubSup>
                      <m:sSubSupPr>
                        <m:ctrlPr>
                          <a:rPr lang="es-CL" sz="1600" i="1" smtClean="0">
                            <a:latin typeface="Cambria Math" panose="02040503050406030204" pitchFamily="18" charset="0"/>
                          </a:rPr>
                        </m:ctrlPr>
                      </m:sSubSupPr>
                      <m:e>
                        <m:r>
                          <a:rPr lang="es-CL" sz="1600" i="1" smtClean="0">
                            <a:latin typeface="Cambria Math" panose="02040503050406030204" pitchFamily="18" charset="0"/>
                            <a:ea typeface="Cambria Math" panose="02040503050406030204" pitchFamily="18" charset="0"/>
                          </a:rPr>
                          <m:t>𝛽</m:t>
                        </m:r>
                      </m:e>
                      <m:sub>
                        <m:r>
                          <a:rPr lang="es-CL" sz="1600" b="0" i="1" smtClean="0">
                            <a:latin typeface="Cambria Math" panose="02040503050406030204" pitchFamily="18" charset="0"/>
                          </a:rPr>
                          <m:t>1</m:t>
                        </m:r>
                      </m:sub>
                      <m:sup>
                        <m:r>
                          <a:rPr lang="es-CL" sz="1600" b="0" i="1" smtClean="0">
                            <a:latin typeface="Cambria Math" panose="02040503050406030204" pitchFamily="18" charset="0"/>
                          </a:rPr>
                          <m:t>2</m:t>
                        </m:r>
                      </m:sup>
                    </m:sSubSup>
                    <m:sSub>
                      <m:sSubPr>
                        <m:ctrlPr>
                          <a:rPr lang="es-CL" sz="1600" i="1">
                            <a:latin typeface="Cambria Math" panose="02040503050406030204" pitchFamily="18" charset="0"/>
                          </a:rPr>
                        </m:ctrlPr>
                      </m:sSubPr>
                      <m:e>
                        <m:r>
                          <a:rPr lang="es-CL" sz="1600" i="1">
                            <a:latin typeface="Cambria Math" panose="02040503050406030204" pitchFamily="18" charset="0"/>
                          </a:rPr>
                          <m:t>𝑥</m:t>
                        </m:r>
                      </m:e>
                      <m:sub>
                        <m:r>
                          <a:rPr lang="es-CL" sz="1600" i="1">
                            <a:latin typeface="Cambria Math" panose="02040503050406030204" pitchFamily="18" charset="0"/>
                          </a:rPr>
                          <m:t>𝑖</m:t>
                        </m:r>
                      </m:sub>
                    </m:sSub>
                  </m:oMath>
                </a14:m>
                <a:r>
                  <a:rPr lang="es-CL" sz="1600" dirty="0">
                    <a:latin typeface="Arial" panose="020B0604020202020204" pitchFamily="34" charset="0"/>
                    <a:cs typeface="Arial" panose="020B0604020202020204" pitchFamily="34" charset="0"/>
                  </a:rPr>
                  <a:t> no es regresión lineal.</a:t>
                </a:r>
              </a:p>
              <a:p>
                <a:pPr marL="0" indent="0" algn="just">
                  <a:buNone/>
                </a:pPr>
                <a:endParaRPr lang="es-CL" sz="1600" dirty="0">
                  <a:latin typeface="Arial" panose="020B0604020202020204" pitchFamily="34" charset="0"/>
                  <a:cs typeface="Arial" panose="020B0604020202020204" pitchFamily="34" charset="0"/>
                </a:endParaRPr>
              </a:p>
            </p:txBody>
          </p:sp>
        </mc:Choice>
        <mc:Fallback xmlns="">
          <p:sp>
            <p:nvSpPr>
              <p:cNvPr id="18" name="Content Placeholder 10"/>
              <p:cNvSpPr>
                <a:spLocks noGrp="1" noRot="1" noChangeAspect="1" noMove="1" noResize="1" noEditPoints="1" noAdjustHandles="1" noChangeArrowheads="1" noChangeShapeType="1" noTextEdit="1"/>
              </p:cNvSpPr>
              <p:nvPr>
                <p:ph sz="half" idx="1"/>
              </p:nvPr>
            </p:nvSpPr>
            <p:spPr>
              <a:xfrm>
                <a:off x="1413407" y="2150658"/>
                <a:ext cx="4249853" cy="3543560"/>
              </a:xfrm>
              <a:blipFill>
                <a:blip r:embed="rId2"/>
                <a:stretch>
                  <a:fillRect l="-3013" t="-1205" r="-2869" b="-172"/>
                </a:stretch>
              </a:blipFill>
            </p:spPr>
            <p:txBody>
              <a:bodyPr/>
              <a:lstStyle/>
              <a:p>
                <a:r>
                  <a:rPr lang="en-US">
                    <a:noFill/>
                  </a:rPr>
                  <a:t> </a:t>
                </a:r>
              </a:p>
            </p:txBody>
          </p:sp>
        </mc:Fallback>
      </mc:AlternateContent>
      <p:sp>
        <p:nvSpPr>
          <p:cNvPr id="10" name="Rectángulo 9"/>
          <p:cNvSpPr/>
          <p:nvPr/>
        </p:nvSpPr>
        <p:spPr>
          <a:xfrm>
            <a:off x="2540806" y="4100945"/>
            <a:ext cx="1995054" cy="29094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Image result for regresión linea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89980" y="3407353"/>
            <a:ext cx="4835971" cy="2423124"/>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0" name="Bocadillo: rectángulo 19"/>
              <p:cNvSpPr/>
              <p:nvPr/>
            </p:nvSpPr>
            <p:spPr>
              <a:xfrm>
                <a:off x="7121235" y="2003160"/>
                <a:ext cx="3558351" cy="1086404"/>
              </a:xfrm>
              <a:prstGeom prst="wedgeRectCallout">
                <a:avLst>
                  <a:gd name="adj1" fmla="val -104987"/>
                  <a:gd name="adj2" fmla="val 148143"/>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sz="1600" dirty="0">
                    <a:solidFill>
                      <a:schemeClr val="tx1"/>
                    </a:solidFill>
                  </a:rPr>
                  <a:t>Generalmente se utiliza el método de máxima verosimilitud para encontrar los valores de </a:t>
                </a:r>
                <a14:m>
                  <m:oMath xmlns:m="http://schemas.openxmlformats.org/officeDocument/2006/math">
                    <m:r>
                      <a:rPr lang="es-CL" sz="1600" i="1">
                        <a:solidFill>
                          <a:schemeClr val="tx1"/>
                        </a:solidFill>
                        <a:latin typeface="Cambria Math" panose="02040503050406030204" pitchFamily="18" charset="0"/>
                        <a:ea typeface="Cambria Math" panose="02040503050406030204" pitchFamily="18" charset="0"/>
                      </a:rPr>
                      <m:t>𝛽</m:t>
                    </m:r>
                  </m:oMath>
                </a14:m>
                <a:endParaRPr lang="en-US" sz="1600" dirty="0">
                  <a:solidFill>
                    <a:schemeClr val="tx1"/>
                  </a:solidFill>
                </a:endParaRPr>
              </a:p>
            </p:txBody>
          </p:sp>
        </mc:Choice>
        <mc:Fallback xmlns="">
          <p:sp>
            <p:nvSpPr>
              <p:cNvPr id="20" name="Bocadillo: rectángulo 19"/>
              <p:cNvSpPr>
                <a:spLocks noRot="1" noChangeAspect="1" noMove="1" noResize="1" noEditPoints="1" noAdjustHandles="1" noChangeArrowheads="1" noChangeShapeType="1" noTextEdit="1"/>
              </p:cNvSpPr>
              <p:nvPr/>
            </p:nvSpPr>
            <p:spPr>
              <a:xfrm>
                <a:off x="7121235" y="2003160"/>
                <a:ext cx="3558351" cy="1086404"/>
              </a:xfrm>
              <a:prstGeom prst="wedgeRectCallout">
                <a:avLst>
                  <a:gd name="adj1" fmla="val -104987"/>
                  <a:gd name="adj2" fmla="val 148143"/>
                </a:avLst>
              </a:prstGeom>
              <a:blipFill>
                <a:blip r:embed="rId4"/>
                <a:stretch>
                  <a:fillRect r="-1100"/>
                </a:stretch>
              </a:blipFill>
              <a:ln>
                <a:solidFill>
                  <a:srgbClr val="FF0000"/>
                </a:solidFill>
              </a:ln>
            </p:spPr>
            <p:txBody>
              <a:bodyPr/>
              <a:lstStyle/>
              <a:p>
                <a:r>
                  <a:rPr lang="en-US">
                    <a:noFill/>
                  </a:rPr>
                  <a:t> </a:t>
                </a:r>
              </a:p>
            </p:txBody>
          </p:sp>
        </mc:Fallback>
      </mc:AlternateContent>
    </p:spTree>
    <p:extLst>
      <p:ext uri="{BB962C8B-B14F-4D97-AF65-F5344CB8AC3E}">
        <p14:creationId xmlns:p14="http://schemas.microsoft.com/office/powerpoint/2010/main" val="3518999530"/>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6"/>
          <p:cNvSpPr>
            <a:spLocks noGrp="1"/>
          </p:cNvSpPr>
          <p:nvPr>
            <p:ph type="title"/>
          </p:nvPr>
        </p:nvSpPr>
        <p:spPr>
          <a:xfrm>
            <a:off x="1160780" y="718403"/>
            <a:ext cx="10058400" cy="691297"/>
          </a:xfrm>
        </p:spPr>
        <p:txBody>
          <a:bodyPr>
            <a:normAutofit fontScale="90000"/>
          </a:bodyPr>
          <a:lstStyle/>
          <a:p>
            <a:r>
              <a:rPr lang="es-CL" dirty="0"/>
              <a:t>Regresión Lineal Bayesiana</a:t>
            </a:r>
            <a:endParaRPr lang="en-US" dirty="0"/>
          </a:p>
        </p:txBody>
      </p:sp>
      <p:sp>
        <p:nvSpPr>
          <p:cNvPr id="9" name="Rectángulo 8"/>
          <p:cNvSpPr/>
          <p:nvPr/>
        </p:nvSpPr>
        <p:spPr>
          <a:xfrm>
            <a:off x="1160780" y="1945011"/>
            <a:ext cx="6473076" cy="3901540"/>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0" name="Content Placeholder 10"/>
              <p:cNvSpPr>
                <a:spLocks noGrp="1"/>
              </p:cNvSpPr>
              <p:nvPr>
                <p:ph sz="half" idx="1"/>
              </p:nvPr>
            </p:nvSpPr>
            <p:spPr>
              <a:xfrm>
                <a:off x="1501839" y="2268601"/>
                <a:ext cx="5924197" cy="1799179"/>
              </a:xfrm>
            </p:spPr>
            <p:txBody>
              <a:bodyPr>
                <a:noAutofit/>
              </a:bodyPr>
              <a:lstStyle/>
              <a:p>
                <a:pPr algn="just"/>
                <a:r>
                  <a:rPr lang="es-CL" sz="1600" dirty="0">
                    <a:solidFill>
                      <a:schemeClr val="tx1"/>
                    </a:solidFill>
                    <a:latin typeface="Arial" panose="020B0604020202020204" pitchFamily="34" charset="0"/>
                    <a:cs typeface="Arial" panose="020B0604020202020204" pitchFamily="34" charset="0"/>
                  </a:rPr>
                  <a:t>A partir de la Regresión lineal que tiene la forma de:</a:t>
                </a:r>
              </a:p>
              <a:p>
                <a:pPr marL="0" indent="0" algn="just">
                  <a:buNone/>
                </a:pPr>
                <a:r>
                  <a:rPr lang="es-CL" sz="1600" dirty="0">
                    <a:solidFill>
                      <a:schemeClr val="tx1"/>
                    </a:solidFill>
                    <a:latin typeface="Arial" panose="020B0604020202020204" pitchFamily="34" charset="0"/>
                    <a:cs typeface="Arial" panose="020B0604020202020204" pitchFamily="34" charset="0"/>
                  </a:rPr>
                  <a:t>     </a:t>
                </a:r>
                <a14:m>
                  <m:oMath xmlns:m="http://schemas.openxmlformats.org/officeDocument/2006/math">
                    <m:sSub>
                      <m:sSubPr>
                        <m:ctrlPr>
                          <a:rPr lang="es-CL" sz="1600" i="1" smtClean="0">
                            <a:solidFill>
                              <a:schemeClr val="tx1"/>
                            </a:solidFill>
                            <a:latin typeface="Cambria Math" panose="02040503050406030204" pitchFamily="18" charset="0"/>
                          </a:rPr>
                        </m:ctrlPr>
                      </m:sSubPr>
                      <m:e>
                        <m:r>
                          <a:rPr lang="es-CL" sz="1600" b="0" i="1" smtClean="0">
                            <a:solidFill>
                              <a:schemeClr val="tx1"/>
                            </a:solidFill>
                            <a:latin typeface="Cambria Math" panose="02040503050406030204" pitchFamily="18" charset="0"/>
                          </a:rPr>
                          <m:t>𝑌</m:t>
                        </m:r>
                      </m:e>
                      <m:sub>
                        <m:r>
                          <a:rPr lang="es-CL" sz="1600" b="0" i="1" smtClean="0">
                            <a:solidFill>
                              <a:schemeClr val="tx1"/>
                            </a:solidFill>
                            <a:latin typeface="Cambria Math" panose="02040503050406030204" pitchFamily="18" charset="0"/>
                          </a:rPr>
                          <m:t>𝑖</m:t>
                        </m:r>
                      </m:sub>
                    </m:sSub>
                    <m:r>
                      <a:rPr lang="es-CL" sz="1600" i="1">
                        <a:solidFill>
                          <a:schemeClr val="tx1"/>
                        </a:solidFill>
                        <a:latin typeface="Cambria Math" panose="02040503050406030204" pitchFamily="18" charset="0"/>
                      </a:rPr>
                      <m:t>=</m:t>
                    </m:r>
                    <m:sSub>
                      <m:sSubPr>
                        <m:ctrlPr>
                          <a:rPr lang="es-CL" sz="1600" i="1" smtClean="0">
                            <a:solidFill>
                              <a:schemeClr val="tx1"/>
                            </a:solidFill>
                            <a:latin typeface="Cambria Math" panose="02040503050406030204" pitchFamily="18" charset="0"/>
                          </a:rPr>
                        </m:ctrlPr>
                      </m:sSubPr>
                      <m:e>
                        <m:r>
                          <a:rPr lang="es-CL" sz="1600" i="1" smtClean="0">
                            <a:solidFill>
                              <a:schemeClr val="tx1"/>
                            </a:solidFill>
                            <a:latin typeface="Cambria Math" panose="02040503050406030204" pitchFamily="18" charset="0"/>
                            <a:ea typeface="Cambria Math" panose="02040503050406030204" pitchFamily="18" charset="0"/>
                          </a:rPr>
                          <m:t>𝛽</m:t>
                        </m:r>
                      </m:e>
                      <m:sub>
                        <m:r>
                          <a:rPr lang="es-CL" sz="1600" b="0" i="1" smtClean="0">
                            <a:solidFill>
                              <a:schemeClr val="tx1"/>
                            </a:solidFill>
                            <a:latin typeface="Cambria Math" panose="02040503050406030204" pitchFamily="18" charset="0"/>
                          </a:rPr>
                          <m:t>0</m:t>
                        </m:r>
                      </m:sub>
                    </m:sSub>
                    <m:r>
                      <a:rPr lang="es-CL" sz="1600" b="0" i="1" smtClean="0">
                        <a:solidFill>
                          <a:schemeClr val="tx1"/>
                        </a:solidFill>
                        <a:latin typeface="Cambria Math" panose="02040503050406030204" pitchFamily="18" charset="0"/>
                      </a:rPr>
                      <m:t>+</m:t>
                    </m:r>
                    <m:r>
                      <a:rPr lang="es-CL" sz="1600" i="1">
                        <a:solidFill>
                          <a:schemeClr val="tx1"/>
                        </a:solidFill>
                        <a:latin typeface="Cambria Math" panose="02040503050406030204" pitchFamily="18" charset="0"/>
                      </a:rPr>
                      <m:t> </m:t>
                    </m:r>
                    <m:sSub>
                      <m:sSubPr>
                        <m:ctrlPr>
                          <a:rPr lang="es-CL" sz="1600" i="1" smtClean="0">
                            <a:solidFill>
                              <a:schemeClr val="tx1"/>
                            </a:solidFill>
                            <a:latin typeface="Cambria Math" panose="02040503050406030204" pitchFamily="18" charset="0"/>
                          </a:rPr>
                        </m:ctrlPr>
                      </m:sSubPr>
                      <m:e>
                        <m:r>
                          <a:rPr lang="es-CL" sz="1600" i="1" smtClean="0">
                            <a:solidFill>
                              <a:schemeClr val="tx1"/>
                            </a:solidFill>
                            <a:latin typeface="Cambria Math" panose="02040503050406030204" pitchFamily="18" charset="0"/>
                            <a:ea typeface="Cambria Math" panose="02040503050406030204" pitchFamily="18" charset="0"/>
                          </a:rPr>
                          <m:t>𝛽</m:t>
                        </m:r>
                      </m:e>
                      <m:sub>
                        <m:r>
                          <a:rPr lang="es-CL" sz="1600" b="0" i="1" smtClean="0">
                            <a:solidFill>
                              <a:schemeClr val="tx1"/>
                            </a:solidFill>
                            <a:latin typeface="Cambria Math" panose="02040503050406030204" pitchFamily="18" charset="0"/>
                          </a:rPr>
                          <m:t>1</m:t>
                        </m:r>
                      </m:sub>
                    </m:sSub>
                    <m:sSub>
                      <m:sSubPr>
                        <m:ctrlPr>
                          <a:rPr lang="es-CL" sz="1600" i="1" smtClean="0">
                            <a:solidFill>
                              <a:schemeClr val="tx1"/>
                            </a:solidFill>
                            <a:latin typeface="Cambria Math" panose="02040503050406030204" pitchFamily="18" charset="0"/>
                          </a:rPr>
                        </m:ctrlPr>
                      </m:sSubPr>
                      <m:e>
                        <m:r>
                          <a:rPr lang="es-CL" sz="1600" b="0" i="1" smtClean="0">
                            <a:solidFill>
                              <a:schemeClr val="tx1"/>
                            </a:solidFill>
                            <a:latin typeface="Cambria Math" panose="02040503050406030204" pitchFamily="18" charset="0"/>
                          </a:rPr>
                          <m:t>𝑥</m:t>
                        </m:r>
                      </m:e>
                      <m:sub>
                        <m:r>
                          <a:rPr lang="es-CL" sz="1600" b="0" i="1" smtClean="0">
                            <a:solidFill>
                              <a:schemeClr val="tx1"/>
                            </a:solidFill>
                            <a:latin typeface="Cambria Math" panose="02040503050406030204" pitchFamily="18" charset="0"/>
                          </a:rPr>
                          <m:t>𝑖</m:t>
                        </m:r>
                      </m:sub>
                    </m:sSub>
                    <m:r>
                      <a:rPr lang="es-CL" sz="1600" b="0" i="1" smtClean="0">
                        <a:solidFill>
                          <a:schemeClr val="tx1"/>
                        </a:solidFill>
                        <a:latin typeface="Cambria Math" panose="02040503050406030204" pitchFamily="18" charset="0"/>
                      </a:rPr>
                      <m:t>+</m:t>
                    </m:r>
                    <m:sSub>
                      <m:sSubPr>
                        <m:ctrlPr>
                          <a:rPr lang="es-CL" sz="1600" i="1" smtClean="0">
                            <a:solidFill>
                              <a:schemeClr val="tx1"/>
                            </a:solidFill>
                            <a:latin typeface="Cambria Math" panose="02040503050406030204" pitchFamily="18" charset="0"/>
                          </a:rPr>
                        </m:ctrlPr>
                      </m:sSubPr>
                      <m:e>
                        <m:r>
                          <a:rPr lang="es-CL" sz="1600" i="1" smtClean="0">
                            <a:solidFill>
                              <a:schemeClr val="tx1"/>
                            </a:solidFill>
                            <a:latin typeface="Cambria Math" panose="02040503050406030204" pitchFamily="18" charset="0"/>
                            <a:ea typeface="Cambria Math" panose="02040503050406030204" pitchFamily="18" charset="0"/>
                          </a:rPr>
                          <m:t>𝜀</m:t>
                        </m:r>
                      </m:e>
                      <m:sub>
                        <m:r>
                          <a:rPr lang="es-CL" sz="1600" b="0" i="1" smtClean="0">
                            <a:solidFill>
                              <a:schemeClr val="tx1"/>
                            </a:solidFill>
                            <a:latin typeface="Cambria Math" panose="02040503050406030204" pitchFamily="18" charset="0"/>
                          </a:rPr>
                          <m:t>𝑖</m:t>
                        </m:r>
                      </m:sub>
                    </m:sSub>
                    <m:r>
                      <a:rPr lang="es-CL" sz="1600" b="0" i="1" smtClean="0">
                        <a:solidFill>
                          <a:schemeClr val="tx1"/>
                        </a:solidFill>
                        <a:latin typeface="Cambria Math" panose="02040503050406030204" pitchFamily="18" charset="0"/>
                      </a:rPr>
                      <m:t>, </m:t>
                    </m:r>
                    <m:r>
                      <a:rPr lang="es-CL" sz="1600" b="0" i="1" smtClean="0">
                        <a:solidFill>
                          <a:schemeClr val="tx1"/>
                        </a:solidFill>
                        <a:latin typeface="Cambria Math" panose="02040503050406030204" pitchFamily="18" charset="0"/>
                      </a:rPr>
                      <m:t>𝑖</m:t>
                    </m:r>
                    <m:r>
                      <a:rPr lang="es-CL" sz="1600" b="0" i="1" smtClean="0">
                        <a:solidFill>
                          <a:schemeClr val="tx1"/>
                        </a:solidFill>
                        <a:latin typeface="Cambria Math" panose="02040503050406030204" pitchFamily="18" charset="0"/>
                      </a:rPr>
                      <m:t>=1,…</m:t>
                    </m:r>
                    <m:r>
                      <a:rPr lang="es-CL" sz="1600" b="0" i="1" smtClean="0">
                        <a:solidFill>
                          <a:schemeClr val="tx1"/>
                        </a:solidFill>
                        <a:latin typeface="Cambria Math" panose="02040503050406030204" pitchFamily="18" charset="0"/>
                      </a:rPr>
                      <m:t>𝑛</m:t>
                    </m:r>
                  </m:oMath>
                </a14:m>
                <a:endParaRPr lang="es-ES" sz="1600" dirty="0">
                  <a:solidFill>
                    <a:schemeClr val="tx1"/>
                  </a:solidFill>
                  <a:latin typeface="Arial" panose="020B0604020202020204" pitchFamily="34" charset="0"/>
                  <a:cs typeface="Arial" panose="020B0604020202020204" pitchFamily="34" charset="0"/>
                </a:endParaRPr>
              </a:p>
              <a:p>
                <a:pPr marL="0" indent="0" algn="just">
                  <a:buNone/>
                </a:pPr>
                <a:r>
                  <a:rPr lang="es-CL" sz="1600" dirty="0">
                    <a:solidFill>
                      <a:schemeClr val="tx1"/>
                    </a:solidFill>
                    <a:latin typeface="Arial" panose="020B0604020202020204" pitchFamily="34" charset="0"/>
                    <a:cs typeface="Arial" panose="020B0604020202020204" pitchFamily="34" charset="0"/>
                  </a:rPr>
                  <a:t>Tenemos que en su forma clásica los coeficientes son encontrados generalmente con la función de máximo verosimilitud. En el caso Bayesiano, los coeficientes se encuentran utilizando el siguiente método:</a:t>
                </a:r>
              </a:p>
            </p:txBody>
          </p:sp>
        </mc:Choice>
        <mc:Fallback xmlns="">
          <p:sp>
            <p:nvSpPr>
              <p:cNvPr id="10" name="Content Placeholder 10"/>
              <p:cNvSpPr>
                <a:spLocks noGrp="1" noRot="1" noChangeAspect="1" noMove="1" noResize="1" noEditPoints="1" noAdjustHandles="1" noChangeArrowheads="1" noChangeShapeType="1" noTextEdit="1"/>
              </p:cNvSpPr>
              <p:nvPr>
                <p:ph sz="half" idx="1"/>
              </p:nvPr>
            </p:nvSpPr>
            <p:spPr>
              <a:xfrm>
                <a:off x="1501839" y="2268601"/>
                <a:ext cx="5924197" cy="1799179"/>
              </a:xfrm>
              <a:blipFill>
                <a:blip r:embed="rId2"/>
                <a:stretch>
                  <a:fillRect l="-2058" t="-2373" r="-2160" b="-271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ángulo 4"/>
              <p:cNvSpPr/>
              <p:nvPr/>
            </p:nvSpPr>
            <p:spPr>
              <a:xfrm>
                <a:off x="1418711" y="4067780"/>
                <a:ext cx="6090452" cy="1569660"/>
              </a:xfrm>
              <a:prstGeom prst="rect">
                <a:avLst/>
              </a:prstGeom>
              <a:ln>
                <a:solidFill>
                  <a:srgbClr val="FF0000"/>
                </a:solidFill>
              </a:ln>
            </p:spPr>
            <p:txBody>
              <a:bodyPr wrap="square">
                <a:spAutoFit/>
              </a:bodyPr>
              <a:lstStyle/>
              <a:p>
                <a:pPr marL="342900" indent="-342900" algn="just">
                  <a:buFont typeface="+mj-lt"/>
                  <a:buAutoNum type="arabicPeriod"/>
                </a:pPr>
                <a:r>
                  <a:rPr lang="es-ES" sz="1600" dirty="0">
                    <a:latin typeface="Arial" panose="020B0604020202020204" pitchFamily="34" charset="0"/>
                    <a:cs typeface="Arial" panose="020B0604020202020204" pitchFamily="34" charset="0"/>
                  </a:rPr>
                  <a:t>Se define la distribución a priori para los coeficientes </a:t>
                </a:r>
                <a14:m>
                  <m:oMath xmlns:m="http://schemas.openxmlformats.org/officeDocument/2006/math">
                    <m:sSub>
                      <m:sSubPr>
                        <m:ctrlPr>
                          <a:rPr lang="es-CL" sz="1600" i="1">
                            <a:latin typeface="Cambria Math" panose="02040503050406030204" pitchFamily="18" charset="0"/>
                          </a:rPr>
                        </m:ctrlPr>
                      </m:sSubPr>
                      <m:e>
                        <m:r>
                          <a:rPr lang="es-CL" sz="1600" i="1">
                            <a:latin typeface="Cambria Math" panose="02040503050406030204" pitchFamily="18" charset="0"/>
                            <a:ea typeface="Cambria Math" panose="02040503050406030204" pitchFamily="18" charset="0"/>
                          </a:rPr>
                          <m:t>𝛽</m:t>
                        </m:r>
                      </m:e>
                      <m:sub>
                        <m:r>
                          <a:rPr lang="es-CL" sz="1600" i="1">
                            <a:latin typeface="Cambria Math" panose="02040503050406030204" pitchFamily="18" charset="0"/>
                          </a:rPr>
                          <m:t>0</m:t>
                        </m:r>
                      </m:sub>
                    </m:sSub>
                  </m:oMath>
                </a14:m>
                <a:r>
                  <a:rPr lang="es-ES" sz="1600" dirty="0">
                    <a:latin typeface="Arial" panose="020B0604020202020204" pitchFamily="34" charset="0"/>
                    <a:cs typeface="Arial" panose="020B0604020202020204" pitchFamily="34" charset="0"/>
                  </a:rPr>
                  <a:t> y </a:t>
                </a:r>
                <a14:m>
                  <m:oMath xmlns:m="http://schemas.openxmlformats.org/officeDocument/2006/math">
                    <m:r>
                      <a:rPr lang="es-CL" sz="1600" i="1">
                        <a:latin typeface="Cambria Math" panose="02040503050406030204" pitchFamily="18" charset="0"/>
                      </a:rPr>
                      <m:t> </m:t>
                    </m:r>
                    <m:sSub>
                      <m:sSubPr>
                        <m:ctrlPr>
                          <a:rPr lang="es-CL" sz="1600" i="1">
                            <a:latin typeface="Cambria Math" panose="02040503050406030204" pitchFamily="18" charset="0"/>
                          </a:rPr>
                        </m:ctrlPr>
                      </m:sSubPr>
                      <m:e>
                        <m:r>
                          <a:rPr lang="es-CL" sz="1600" i="1">
                            <a:latin typeface="Cambria Math" panose="02040503050406030204" pitchFamily="18" charset="0"/>
                            <a:ea typeface="Cambria Math" panose="02040503050406030204" pitchFamily="18" charset="0"/>
                          </a:rPr>
                          <m:t>𝛽</m:t>
                        </m:r>
                      </m:e>
                      <m:sub>
                        <m:r>
                          <a:rPr lang="es-CL" sz="1600" i="1">
                            <a:latin typeface="Cambria Math" panose="02040503050406030204" pitchFamily="18" charset="0"/>
                          </a:rPr>
                          <m:t>1</m:t>
                        </m:r>
                      </m:sub>
                    </m:sSub>
                  </m:oMath>
                </a14:m>
                <a:endParaRPr lang="es-ES" sz="1600" dirty="0">
                  <a:latin typeface="Arial" panose="020B0604020202020204" pitchFamily="34" charset="0"/>
                  <a:cs typeface="Arial" panose="020B0604020202020204" pitchFamily="34" charset="0"/>
                </a:endParaRPr>
              </a:p>
              <a:p>
                <a:pPr marL="342900" indent="-342900" algn="just">
                  <a:buFont typeface="+mj-lt"/>
                  <a:buAutoNum type="arabicPeriod"/>
                </a:pPr>
                <a:r>
                  <a:rPr lang="es-ES" sz="1600" dirty="0">
                    <a:latin typeface="Arial" panose="020B0604020202020204" pitchFamily="34" charset="0"/>
                    <a:cs typeface="Arial" panose="020B0604020202020204" pitchFamily="34" charset="0"/>
                  </a:rPr>
                  <a:t>Luego se determina la verosimilitud de los datos para actualizar los coeficientes y así considere la incertidumbre de estos.</a:t>
                </a:r>
              </a:p>
              <a:p>
                <a:pPr marL="342900" indent="-342900" algn="just">
                  <a:buFont typeface="+mj-lt"/>
                  <a:buAutoNum type="arabicPeriod"/>
                </a:pPr>
                <a:r>
                  <a:rPr lang="es-ES" sz="1600" dirty="0">
                    <a:latin typeface="Arial" panose="020B0604020202020204" pitchFamily="34" charset="0"/>
                    <a:cs typeface="Arial" panose="020B0604020202020204" pitchFamily="34" charset="0"/>
                  </a:rPr>
                  <a:t>Aplicar el teorema de </a:t>
                </a:r>
                <a:r>
                  <a:rPr lang="es-ES" sz="1600" dirty="0" err="1">
                    <a:latin typeface="Arial" panose="020B0604020202020204" pitchFamily="34" charset="0"/>
                    <a:cs typeface="Arial" panose="020B0604020202020204" pitchFamily="34" charset="0"/>
                  </a:rPr>
                  <a:t>Bayes</a:t>
                </a:r>
                <a:r>
                  <a:rPr lang="es-ES" sz="1600" dirty="0">
                    <a:latin typeface="Arial" panose="020B0604020202020204" pitchFamily="34" charset="0"/>
                    <a:cs typeface="Arial" panose="020B0604020202020204" pitchFamily="34" charset="0"/>
                  </a:rPr>
                  <a:t> para actualizar la distribución a priori.</a:t>
                </a:r>
                <a:endParaRPr lang="es-CL" sz="1600" dirty="0">
                  <a:latin typeface="Arial" panose="020B0604020202020204" pitchFamily="34" charset="0"/>
                  <a:cs typeface="Arial" panose="020B0604020202020204" pitchFamily="34" charset="0"/>
                </a:endParaRPr>
              </a:p>
            </p:txBody>
          </p:sp>
        </mc:Choice>
        <mc:Fallback xmlns="">
          <p:sp>
            <p:nvSpPr>
              <p:cNvPr id="5" name="Rectángulo 4"/>
              <p:cNvSpPr>
                <a:spLocks noRot="1" noChangeAspect="1" noMove="1" noResize="1" noEditPoints="1" noAdjustHandles="1" noChangeArrowheads="1" noChangeShapeType="1" noTextEdit="1"/>
              </p:cNvSpPr>
              <p:nvPr/>
            </p:nvSpPr>
            <p:spPr>
              <a:xfrm>
                <a:off x="1418711" y="4067780"/>
                <a:ext cx="6090452" cy="1569660"/>
              </a:xfrm>
              <a:prstGeom prst="rect">
                <a:avLst/>
              </a:prstGeom>
              <a:blipFill>
                <a:blip r:embed="rId3"/>
                <a:stretch>
                  <a:fillRect l="-300" t="-769" r="-400" b="-3462"/>
                </a:stretch>
              </a:blipFill>
              <a:ln>
                <a:solidFill>
                  <a:srgbClr val="FF0000"/>
                </a:solidFill>
              </a:ln>
            </p:spPr>
            <p:txBody>
              <a:bodyPr/>
              <a:lstStyle/>
              <a:p>
                <a:r>
                  <a:rPr lang="en-US">
                    <a:noFill/>
                  </a:rPr>
                  <a:t> </a:t>
                </a:r>
              </a:p>
            </p:txBody>
          </p:sp>
        </mc:Fallback>
      </mc:AlternateContent>
      <p:pic>
        <p:nvPicPr>
          <p:cNvPr id="2050" name="Picture 2" descr="Image result for teorema de baye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74915" y="2700287"/>
            <a:ext cx="3244265" cy="2390988"/>
          </a:xfrm>
          <a:prstGeom prst="rect">
            <a:avLst/>
          </a:prstGeom>
          <a:noFill/>
          <a:extLst>
            <a:ext uri="{909E8E84-426E-40DD-AFC4-6F175D3DCCD1}">
              <a14:hiddenFill xmlns:a14="http://schemas.microsoft.com/office/drawing/2010/main">
                <a:solidFill>
                  <a:srgbClr val="FFFFFF"/>
                </a:solidFill>
              </a14:hiddenFill>
            </a:ext>
          </a:extLst>
        </p:spPr>
      </p:pic>
      <p:sp>
        <p:nvSpPr>
          <p:cNvPr id="13" name="Marcador de contenido 2">
            <a:extLst/>
          </p:cNvPr>
          <p:cNvSpPr>
            <a:spLocks noGrp="1"/>
          </p:cNvSpPr>
          <p:nvPr>
            <p:ph idx="1"/>
          </p:nvPr>
        </p:nvSpPr>
        <p:spPr>
          <a:xfrm>
            <a:off x="8072467" y="2268601"/>
            <a:ext cx="3146714" cy="308344"/>
          </a:xfrm>
        </p:spPr>
        <p:txBody>
          <a:bodyPr>
            <a:noAutofit/>
          </a:bodyPr>
          <a:lstStyle/>
          <a:p>
            <a:pPr marL="0" indent="0">
              <a:buNone/>
            </a:pPr>
            <a:r>
              <a:rPr lang="es-CL" sz="1600" dirty="0">
                <a:latin typeface="Arial" panose="020B0604020202020204" pitchFamily="34" charset="0"/>
                <a:cs typeface="Arial" panose="020B0604020202020204" pitchFamily="34" charset="0"/>
              </a:rPr>
              <a:t>Teorema de Bayes</a:t>
            </a:r>
          </a:p>
        </p:txBody>
      </p:sp>
    </p:spTree>
    <p:extLst>
      <p:ext uri="{BB962C8B-B14F-4D97-AF65-F5344CB8AC3E}">
        <p14:creationId xmlns:p14="http://schemas.microsoft.com/office/powerpoint/2010/main" val="3132261824"/>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6"/>
          <p:cNvSpPr>
            <a:spLocks noGrp="1"/>
          </p:cNvSpPr>
          <p:nvPr>
            <p:ph type="title"/>
          </p:nvPr>
        </p:nvSpPr>
        <p:spPr>
          <a:xfrm>
            <a:off x="1160780" y="718403"/>
            <a:ext cx="10058400" cy="691297"/>
          </a:xfrm>
        </p:spPr>
        <p:txBody>
          <a:bodyPr>
            <a:normAutofit fontScale="90000"/>
          </a:bodyPr>
          <a:lstStyle/>
          <a:p>
            <a:r>
              <a:rPr lang="es-CL" dirty="0"/>
              <a:t>Regresión de Poisson</a:t>
            </a:r>
            <a:endParaRPr lang="en-US" dirty="0"/>
          </a:p>
        </p:txBody>
      </p:sp>
      <p:sp>
        <p:nvSpPr>
          <p:cNvPr id="9" name="Rectángulo 8"/>
          <p:cNvSpPr/>
          <p:nvPr/>
        </p:nvSpPr>
        <p:spPr>
          <a:xfrm>
            <a:off x="1096262" y="1900344"/>
            <a:ext cx="5738784" cy="3818480"/>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ángulo 2"/>
          <p:cNvSpPr/>
          <p:nvPr/>
        </p:nvSpPr>
        <p:spPr>
          <a:xfrm>
            <a:off x="1381859" y="2100238"/>
            <a:ext cx="5127681" cy="3293209"/>
          </a:xfrm>
          <a:prstGeom prst="rect">
            <a:avLst/>
          </a:prstGeom>
        </p:spPr>
        <p:txBody>
          <a:bodyPr wrap="square">
            <a:spAutoFit/>
          </a:bodyPr>
          <a:lstStyle/>
          <a:p>
            <a:pPr algn="just"/>
            <a:r>
              <a:rPr lang="es-CL" sz="1600" dirty="0">
                <a:latin typeface="Arial" panose="020B0604020202020204" pitchFamily="34" charset="0"/>
                <a:cs typeface="Arial" panose="020B0604020202020204" pitchFamily="34" charset="0"/>
              </a:rPr>
              <a:t>En el caso de la regresión de Poisson la variable dependiente se ajusta bien a una distribución de Poisson. (Variables no continuas)</a:t>
            </a:r>
          </a:p>
          <a:p>
            <a:pPr algn="just"/>
            <a:r>
              <a:rPr lang="es-CL" sz="1600" dirty="0">
                <a:latin typeface="Arial" panose="020B0604020202020204" pitchFamily="34" charset="0"/>
                <a:cs typeface="Arial" panose="020B0604020202020204" pitchFamily="34" charset="0"/>
              </a:rPr>
              <a:t>Características:</a:t>
            </a:r>
          </a:p>
          <a:p>
            <a:pPr marL="342900" indent="-342900" algn="just">
              <a:buFont typeface="Wingdings" panose="05000000000000000000" pitchFamily="2" charset="2"/>
              <a:buChar char="ü"/>
            </a:pPr>
            <a:r>
              <a:rPr lang="es-CL" sz="1600" dirty="0">
                <a:latin typeface="Arial" panose="020B0604020202020204" pitchFamily="34" charset="0"/>
                <a:cs typeface="Arial" panose="020B0604020202020204" pitchFamily="34" charset="0"/>
              </a:rPr>
              <a:t> Esta distribución modela bien casos de conteo (número de personas que tienen infarto al corazón, número de llamados de teléfono a una central telefónica, </a:t>
            </a:r>
            <a:r>
              <a:rPr lang="es-CL" sz="1600" dirty="0" err="1">
                <a:latin typeface="Arial" panose="020B0604020202020204" pitchFamily="34" charset="0"/>
                <a:cs typeface="Arial" panose="020B0604020202020204" pitchFamily="34" charset="0"/>
              </a:rPr>
              <a:t>etc</a:t>
            </a:r>
            <a:r>
              <a:rPr lang="es-CL" sz="1600" dirty="0">
                <a:latin typeface="Arial" panose="020B0604020202020204" pitchFamily="34" charset="0"/>
                <a:cs typeface="Arial" panose="020B0604020202020204" pitchFamily="34" charset="0"/>
              </a:rPr>
              <a:t>). </a:t>
            </a:r>
          </a:p>
          <a:p>
            <a:pPr marL="342900" indent="-342900" algn="just">
              <a:buFont typeface="Wingdings" panose="05000000000000000000" pitchFamily="2" charset="2"/>
              <a:buChar char="ü"/>
            </a:pPr>
            <a:r>
              <a:rPr lang="es-CL" sz="1600" dirty="0">
                <a:latin typeface="Arial" panose="020B0604020202020204" pitchFamily="34" charset="0"/>
                <a:cs typeface="Arial" panose="020B0604020202020204" pitchFamily="34" charset="0"/>
              </a:rPr>
              <a:t>Por eso tiene valores enteros no negativos </a:t>
            </a:r>
          </a:p>
          <a:p>
            <a:pPr marL="342900" indent="-342900" algn="just">
              <a:buFont typeface="Wingdings" panose="05000000000000000000" pitchFamily="2" charset="2"/>
              <a:buChar char="ü"/>
            </a:pPr>
            <a:r>
              <a:rPr lang="es-CL" sz="1600" dirty="0">
                <a:latin typeface="Arial" panose="020B0604020202020204" pitchFamily="34" charset="0"/>
                <a:cs typeface="Arial" panose="020B0604020202020204" pitchFamily="34" charset="0"/>
              </a:rPr>
              <a:t>Su varianza y esperanza es la misma.</a:t>
            </a:r>
          </a:p>
          <a:p>
            <a:pPr marL="285750" indent="-285750" algn="just">
              <a:buFont typeface="Wingdings" panose="05000000000000000000" pitchFamily="2" charset="2"/>
              <a:buChar char="ü"/>
            </a:pPr>
            <a:r>
              <a:rPr lang="es-CL" sz="1600" dirty="0">
                <a:latin typeface="Arial" panose="020B0604020202020204" pitchFamily="34" charset="0"/>
                <a:cs typeface="Arial" panose="020B0604020202020204" pitchFamily="34" charset="0"/>
              </a:rPr>
              <a:t> Tiene la particularidad que mientras más grande es el valor esperado mayor es la dispersión de los valores de la variable. </a:t>
            </a:r>
          </a:p>
        </p:txBody>
      </p:sp>
      <mc:AlternateContent xmlns:mc="http://schemas.openxmlformats.org/markup-compatibility/2006" xmlns:a14="http://schemas.microsoft.com/office/drawing/2010/main">
        <mc:Choice Requires="a14">
          <p:sp>
            <p:nvSpPr>
              <p:cNvPr id="8" name="Bocadillo: rectángulo 7"/>
              <p:cNvSpPr/>
              <p:nvPr/>
            </p:nvSpPr>
            <p:spPr>
              <a:xfrm>
                <a:off x="7286327" y="2116364"/>
                <a:ext cx="3932853" cy="1804472"/>
              </a:xfrm>
              <a:prstGeom prst="wedgeRectCallout">
                <a:avLst>
                  <a:gd name="adj1" fmla="val -67972"/>
                  <a:gd name="adj2" fmla="val -8412"/>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dirty="0"/>
              </a:p>
              <a:p>
                <a:pPr algn="ctr"/>
                <a:endParaRPr lang="es-CL" dirty="0"/>
              </a:p>
              <a:p>
                <a:pPr algn="ctr"/>
                <a:endParaRPr lang="es-CL" dirty="0">
                  <a:solidFill>
                    <a:schemeClr val="tx1"/>
                  </a:solidFill>
                </a:endParaRPr>
              </a:p>
              <a:p>
                <a:pPr algn="ctr"/>
                <a:endParaRPr lang="es-CL" dirty="0">
                  <a:solidFill>
                    <a:schemeClr val="tx1"/>
                  </a:solidFill>
                </a:endParaRPr>
              </a:p>
              <a:p>
                <a:pPr algn="ctr"/>
                <a:r>
                  <a:rPr lang="es-CL" sz="1600" dirty="0">
                    <a:solidFill>
                      <a:schemeClr val="tx1"/>
                    </a:solidFill>
                    <a:latin typeface="Arial" panose="020B0604020202020204" pitchFamily="34" charset="0"/>
                    <a:cs typeface="Arial" panose="020B0604020202020204" pitchFamily="34" charset="0"/>
                  </a:rPr>
                  <a:t>Solamente posee un parámetro el cual es </a:t>
                </a:r>
                <a14:m>
                  <m:oMath xmlns:m="http://schemas.openxmlformats.org/officeDocument/2006/math">
                    <m:sSup>
                      <m:sSupPr>
                        <m:ctrlPr>
                          <a:rPr lang="es-CL" sz="1600" i="1" smtClean="0">
                            <a:solidFill>
                              <a:schemeClr val="tx1"/>
                            </a:solidFill>
                            <a:latin typeface="Cambria Math" panose="02040503050406030204" pitchFamily="18" charset="0"/>
                            <a:ea typeface="Cambria Math" panose="02040503050406030204" pitchFamily="18" charset="0"/>
                          </a:rPr>
                        </m:ctrlPr>
                      </m:sSupPr>
                      <m:e>
                        <m:r>
                          <a:rPr lang="es-CL" sz="1600" i="1" smtClean="0">
                            <a:solidFill>
                              <a:schemeClr val="tx1"/>
                            </a:solidFill>
                            <a:latin typeface="Cambria Math" panose="02040503050406030204" pitchFamily="18" charset="0"/>
                            <a:ea typeface="Cambria Math" panose="02040503050406030204" pitchFamily="18" charset="0"/>
                          </a:rPr>
                          <m:t>𝜆</m:t>
                        </m:r>
                      </m:e>
                      <m:sup>
                        <m:r>
                          <a:rPr lang="es-CL" sz="1600" b="0" i="1" smtClean="0">
                            <a:solidFill>
                              <a:schemeClr val="tx1"/>
                            </a:solidFill>
                            <a:latin typeface="Cambria Math" panose="02040503050406030204" pitchFamily="18" charset="0"/>
                            <a:ea typeface="Cambria Math" panose="02040503050406030204" pitchFamily="18" charset="0"/>
                          </a:rPr>
                          <m:t>𝑥</m:t>
                        </m:r>
                      </m:sup>
                    </m:sSup>
                  </m:oMath>
                </a14:m>
                <a:endParaRPr lang="en-US" dirty="0">
                  <a:solidFill>
                    <a:schemeClr val="tx1"/>
                  </a:solidFill>
                  <a:latin typeface="Arial" panose="020B0604020202020204" pitchFamily="34" charset="0"/>
                  <a:cs typeface="Arial" panose="020B0604020202020204" pitchFamily="34" charset="0"/>
                </a:endParaRPr>
              </a:p>
            </p:txBody>
          </p:sp>
        </mc:Choice>
        <mc:Fallback xmlns="">
          <p:sp>
            <p:nvSpPr>
              <p:cNvPr id="8" name="Bocadillo: rectángulo 7"/>
              <p:cNvSpPr>
                <a:spLocks noRot="1" noChangeAspect="1" noMove="1" noResize="1" noEditPoints="1" noAdjustHandles="1" noChangeArrowheads="1" noChangeShapeType="1" noTextEdit="1"/>
              </p:cNvSpPr>
              <p:nvPr/>
            </p:nvSpPr>
            <p:spPr>
              <a:xfrm>
                <a:off x="7286327" y="2116364"/>
                <a:ext cx="3932853" cy="1804472"/>
              </a:xfrm>
              <a:prstGeom prst="wedgeRectCallout">
                <a:avLst>
                  <a:gd name="adj1" fmla="val -67972"/>
                  <a:gd name="adj2" fmla="val -8412"/>
                </a:avLst>
              </a:prstGeom>
              <a:blipFill>
                <a:blip r:embed="rId2"/>
                <a:stretch>
                  <a:fillRect b="-334"/>
                </a:stretch>
              </a:blipFill>
              <a:ln>
                <a:solidFill>
                  <a:srgbClr val="FF0000"/>
                </a:solidFill>
              </a:ln>
            </p:spPr>
            <p:txBody>
              <a:bodyPr/>
              <a:lstStyle/>
              <a:p>
                <a:r>
                  <a:rPr lang="en-US">
                    <a:noFill/>
                  </a:rPr>
                  <a:t> </a:t>
                </a:r>
              </a:p>
            </p:txBody>
          </p:sp>
        </mc:Fallback>
      </mc:AlternateContent>
      <p:pic>
        <p:nvPicPr>
          <p:cNvPr id="16" name="Imagen 15"/>
          <p:cNvPicPr>
            <a:picLocks noChangeAspect="1"/>
          </p:cNvPicPr>
          <p:nvPr/>
        </p:nvPicPr>
        <p:blipFill>
          <a:blip r:embed="rId3"/>
          <a:stretch>
            <a:fillRect/>
          </a:stretch>
        </p:blipFill>
        <p:spPr>
          <a:xfrm>
            <a:off x="8229375" y="2454918"/>
            <a:ext cx="2066488" cy="856318"/>
          </a:xfrm>
          <a:prstGeom prst="rect">
            <a:avLst/>
          </a:prstGeom>
        </p:spPr>
      </p:pic>
      <p:sp>
        <p:nvSpPr>
          <p:cNvPr id="17" name="Rectángulo 16"/>
          <p:cNvSpPr/>
          <p:nvPr/>
        </p:nvSpPr>
        <p:spPr>
          <a:xfrm>
            <a:off x="8090415" y="2124566"/>
            <a:ext cx="2324675" cy="338554"/>
          </a:xfrm>
          <a:prstGeom prst="rect">
            <a:avLst/>
          </a:prstGeom>
        </p:spPr>
        <p:txBody>
          <a:bodyPr wrap="none">
            <a:spAutoFit/>
          </a:bodyPr>
          <a:lstStyle/>
          <a:p>
            <a:pPr algn="ctr"/>
            <a:r>
              <a:rPr lang="es-CL" sz="1600" dirty="0">
                <a:latin typeface="Arial" panose="020B0604020202020204" pitchFamily="34" charset="0"/>
                <a:cs typeface="Arial" panose="020B0604020202020204" pitchFamily="34" charset="0"/>
              </a:rPr>
              <a:t>Distribución de Poisson</a:t>
            </a:r>
            <a:endParaRPr lang="en-US" sz="1600" dirty="0"/>
          </a:p>
        </p:txBody>
      </p:sp>
    </p:spTree>
    <p:extLst>
      <p:ext uri="{BB962C8B-B14F-4D97-AF65-F5344CB8AC3E}">
        <p14:creationId xmlns:p14="http://schemas.microsoft.com/office/powerpoint/2010/main" val="41876372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Machine Learning</a:t>
            </a:r>
            <a:endParaRPr lang="es-CL"/>
          </a:p>
        </p:txBody>
      </p:sp>
      <p:sp>
        <p:nvSpPr>
          <p:cNvPr id="3" name="Content Placeholder 2"/>
          <p:cNvSpPr>
            <a:spLocks noGrp="1"/>
          </p:cNvSpPr>
          <p:nvPr>
            <p:ph idx="1"/>
          </p:nvPr>
        </p:nvSpPr>
        <p:spPr>
          <a:xfrm>
            <a:off x="2454876" y="2586682"/>
            <a:ext cx="7101015" cy="1935892"/>
          </a:xfrm>
        </p:spPr>
        <p:txBody>
          <a:bodyPr/>
          <a:lstStyle/>
          <a:p>
            <a:r>
              <a:rPr lang="en-US" smtClean="0"/>
              <a:t>Lo que hace un proceso de machine learning es:</a:t>
            </a:r>
          </a:p>
          <a:p>
            <a:pPr lvl="1"/>
            <a:r>
              <a:rPr lang="en-US" smtClean="0"/>
              <a:t>Aplicar técnicas Estadísticas para encontrar patrones.</a:t>
            </a:r>
          </a:p>
          <a:p>
            <a:pPr lvl="1"/>
            <a:r>
              <a:rPr lang="en-US" smtClean="0"/>
              <a:t>Generar una implementación que reconoce aquel patrón. (Es decir, un código).</a:t>
            </a:r>
          </a:p>
          <a:p>
            <a:pPr lvl="1"/>
            <a:r>
              <a:rPr lang="en-US" smtClean="0"/>
              <a:t>Este código es conocido como un </a:t>
            </a:r>
            <a:r>
              <a:rPr lang="en-US" b="1" smtClean="0"/>
              <a:t>modelo</a:t>
            </a:r>
            <a:r>
              <a:rPr lang="en-US" smtClean="0"/>
              <a:t> y puede ser llamado por las aplicaciones que quieran resolver el problema.</a:t>
            </a:r>
            <a:endParaRPr lang="es-CL"/>
          </a:p>
        </p:txBody>
      </p:sp>
    </p:spTree>
    <p:extLst>
      <p:ext uri="{BB962C8B-B14F-4D97-AF65-F5344CB8AC3E}">
        <p14:creationId xmlns:p14="http://schemas.microsoft.com/office/powerpoint/2010/main" val="4144860289"/>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6"/>
          <p:cNvSpPr>
            <a:spLocks noGrp="1"/>
          </p:cNvSpPr>
          <p:nvPr>
            <p:ph type="title"/>
          </p:nvPr>
        </p:nvSpPr>
        <p:spPr>
          <a:xfrm>
            <a:off x="1160780" y="718403"/>
            <a:ext cx="10058400" cy="691297"/>
          </a:xfrm>
        </p:spPr>
        <p:txBody>
          <a:bodyPr>
            <a:normAutofit fontScale="90000"/>
          </a:bodyPr>
          <a:lstStyle/>
          <a:p>
            <a:r>
              <a:rPr lang="es-CL" dirty="0"/>
              <a:t>Regresión de Poisson</a:t>
            </a:r>
            <a:endParaRPr lang="en-US" dirty="0"/>
          </a:p>
        </p:txBody>
      </p:sp>
      <p:pic>
        <p:nvPicPr>
          <p:cNvPr id="12" name="Imagen 11"/>
          <p:cNvPicPr>
            <a:picLocks noChangeAspect="1"/>
          </p:cNvPicPr>
          <p:nvPr/>
        </p:nvPicPr>
        <p:blipFill>
          <a:blip r:embed="rId2"/>
          <a:stretch>
            <a:fillRect/>
          </a:stretch>
        </p:blipFill>
        <p:spPr>
          <a:xfrm>
            <a:off x="4049453" y="1891598"/>
            <a:ext cx="5943600" cy="3789197"/>
          </a:xfrm>
          <a:prstGeom prst="rect">
            <a:avLst/>
          </a:prstGeom>
        </p:spPr>
      </p:pic>
      <p:sp>
        <p:nvSpPr>
          <p:cNvPr id="10" name="Marcador de contenido 2">
            <a:extLst/>
          </p:cNvPr>
          <p:cNvSpPr>
            <a:spLocks noGrp="1"/>
          </p:cNvSpPr>
          <p:nvPr>
            <p:ph idx="1"/>
          </p:nvPr>
        </p:nvSpPr>
        <p:spPr>
          <a:xfrm>
            <a:off x="1160780" y="1891598"/>
            <a:ext cx="3146714" cy="308344"/>
          </a:xfrm>
        </p:spPr>
        <p:txBody>
          <a:bodyPr>
            <a:noAutofit/>
          </a:bodyPr>
          <a:lstStyle/>
          <a:p>
            <a:pPr marL="0" indent="0">
              <a:buNone/>
            </a:pPr>
            <a:r>
              <a:rPr lang="es-CL" sz="1600" dirty="0">
                <a:latin typeface="Arial" panose="020B0604020202020204" pitchFamily="34" charset="0"/>
                <a:cs typeface="Arial" panose="020B0604020202020204" pitchFamily="34" charset="0"/>
              </a:rPr>
              <a:t>Ejemplo Regresión de Poisson:</a:t>
            </a:r>
          </a:p>
        </p:txBody>
      </p:sp>
    </p:spTree>
    <p:extLst>
      <p:ext uri="{BB962C8B-B14F-4D97-AF65-F5344CB8AC3E}">
        <p14:creationId xmlns:p14="http://schemas.microsoft.com/office/powerpoint/2010/main" val="1067268542"/>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Discusión de Tercer Caso</a:t>
            </a:r>
            <a:endParaRPr lang="es-CL"/>
          </a:p>
        </p:txBody>
      </p:sp>
      <p:sp>
        <p:nvSpPr>
          <p:cNvPr id="3" name="Content Placeholder 2"/>
          <p:cNvSpPr>
            <a:spLocks noGrp="1"/>
          </p:cNvSpPr>
          <p:nvPr>
            <p:ph idx="1"/>
          </p:nvPr>
        </p:nvSpPr>
        <p:spPr/>
        <p:txBody>
          <a:bodyPr/>
          <a:lstStyle/>
          <a:p>
            <a:r>
              <a:rPr lang="en-US" smtClean="0"/>
              <a:t>Piense en 5 casos distintos que podrían modelarse con una regresión. Entre las variables respuesta posibles se encuentran:</a:t>
            </a:r>
          </a:p>
          <a:p>
            <a:pPr lvl="1"/>
            <a:r>
              <a:rPr lang="en-US" smtClean="0"/>
              <a:t>Precio de un bono.</a:t>
            </a:r>
          </a:p>
          <a:p>
            <a:pPr lvl="1"/>
            <a:r>
              <a:rPr lang="en-US" smtClean="0"/>
              <a:t>Cantidad de clientes nuevos mensuales.</a:t>
            </a:r>
          </a:p>
          <a:p>
            <a:pPr lvl="1"/>
            <a:r>
              <a:rPr lang="en-US" smtClean="0"/>
              <a:t>Costos totales asociados a las transacciones.</a:t>
            </a:r>
          </a:p>
          <a:p>
            <a:pPr lvl="1"/>
            <a:r>
              <a:rPr lang="en-US" smtClean="0"/>
              <a:t>Número de clientes endeudados.</a:t>
            </a:r>
          </a:p>
          <a:p>
            <a:pPr lvl="1"/>
            <a:r>
              <a:rPr lang="en-US" smtClean="0"/>
              <a:t>Etc.</a:t>
            </a:r>
          </a:p>
          <a:p>
            <a:pPr lvl="1"/>
            <a:endParaRPr lang="en-US"/>
          </a:p>
          <a:p>
            <a:r>
              <a:rPr lang="en-US" smtClean="0"/>
              <a:t>En cada uno de los casos planteados determine qué tipo de regresión sería apropiado usar.</a:t>
            </a:r>
            <a:endParaRPr lang="es-CL"/>
          </a:p>
        </p:txBody>
      </p:sp>
    </p:spTree>
    <p:extLst>
      <p:ext uri="{BB962C8B-B14F-4D97-AF65-F5344CB8AC3E}">
        <p14:creationId xmlns:p14="http://schemas.microsoft.com/office/powerpoint/2010/main" val="1889542622"/>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87A488E-2828-4653-A819-B98DE4AFA06E}"/>
              </a:ext>
            </a:extLst>
          </p:cNvPr>
          <p:cNvSpPr>
            <a:spLocks noGrp="1"/>
          </p:cNvSpPr>
          <p:nvPr>
            <p:ph type="ctrTitle"/>
          </p:nvPr>
        </p:nvSpPr>
        <p:spPr/>
        <p:txBody>
          <a:bodyPr/>
          <a:lstStyle/>
          <a:p>
            <a:r>
              <a:rPr lang="en-US" dirty="0" err="1" smtClean="0"/>
              <a:t>Mejorando</a:t>
            </a:r>
            <a:r>
              <a:rPr lang="en-US" dirty="0" smtClean="0"/>
              <a:t> las </a:t>
            </a:r>
            <a:r>
              <a:rPr lang="en-US" dirty="0" err="1" smtClean="0"/>
              <a:t>métricas</a:t>
            </a:r>
            <a:r>
              <a:rPr lang="en-US" dirty="0" smtClean="0"/>
              <a:t> de error</a:t>
            </a:r>
            <a:endParaRPr lang="es-PA" dirty="0"/>
          </a:p>
        </p:txBody>
      </p:sp>
      <p:sp>
        <p:nvSpPr>
          <p:cNvPr id="4" name="Marcador de contenido 3"/>
          <p:cNvSpPr>
            <a:spLocks noGrp="1"/>
          </p:cNvSpPr>
          <p:nvPr>
            <p:ph idx="1"/>
          </p:nvPr>
        </p:nvSpPr>
        <p:spPr/>
        <p:txBody>
          <a:bodyPr/>
          <a:lstStyle/>
          <a:p>
            <a:endParaRPr lang="es-419"/>
          </a:p>
        </p:txBody>
      </p:sp>
    </p:spTree>
    <p:extLst>
      <p:ext uri="{BB962C8B-B14F-4D97-AF65-F5344CB8AC3E}">
        <p14:creationId xmlns:p14="http://schemas.microsoft.com/office/powerpoint/2010/main" val="517390634"/>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a:spLocks noGrp="1"/>
          </p:cNvSpPr>
          <p:nvPr>
            <p:ph type="title"/>
          </p:nvPr>
        </p:nvSpPr>
        <p:spPr/>
        <p:txBody>
          <a:bodyPr>
            <a:normAutofit/>
          </a:bodyPr>
          <a:lstStyle/>
          <a:p>
            <a:r>
              <a:rPr lang="es-CL" dirty="0">
                <a:solidFill>
                  <a:srgbClr val="4A66AC"/>
                </a:solidFill>
              </a:rPr>
              <a:t>Validación CRUZADA</a:t>
            </a:r>
            <a:endParaRPr lang="en-US" dirty="0">
              <a:solidFill>
                <a:srgbClr val="4A66AC"/>
              </a:solidFill>
            </a:endParaRPr>
          </a:p>
        </p:txBody>
      </p:sp>
      <p:graphicFrame>
        <p:nvGraphicFramePr>
          <p:cNvPr id="8" name="Diagram 7"/>
          <p:cNvGraphicFramePr/>
          <p:nvPr>
            <p:extLst/>
          </p:nvPr>
        </p:nvGraphicFramePr>
        <p:xfrm>
          <a:off x="5086963" y="1805785"/>
          <a:ext cx="3816584" cy="289501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Content Placeholder 2"/>
          <p:cNvSpPr>
            <a:spLocks noGrp="1"/>
          </p:cNvSpPr>
          <p:nvPr>
            <p:ph idx="1"/>
          </p:nvPr>
        </p:nvSpPr>
        <p:spPr>
          <a:xfrm>
            <a:off x="859045" y="1891804"/>
            <a:ext cx="5678421" cy="774741"/>
          </a:xfrm>
          <a:noFill/>
          <a:ln>
            <a:noFill/>
          </a:ln>
        </p:spPr>
        <p:style>
          <a:lnRef idx="0">
            <a:scrgbClr r="0" g="0" b="0"/>
          </a:lnRef>
          <a:fillRef idx="0">
            <a:scrgbClr r="0" g="0" b="0"/>
          </a:fillRef>
          <a:effectRef idx="0">
            <a:scrgbClr r="0" g="0" b="0"/>
          </a:effectRef>
          <a:fontRef idx="minor">
            <a:schemeClr val="accent6"/>
          </a:fontRef>
        </p:style>
        <p:txBody>
          <a:bodyPr>
            <a:normAutofit/>
          </a:bodyPr>
          <a:lstStyle/>
          <a:p>
            <a:pPr marL="0" indent="0">
              <a:buNone/>
            </a:pPr>
            <a:r>
              <a:rPr lang="es-CL" sz="2400" dirty="0">
                <a:solidFill>
                  <a:schemeClr val="tx1">
                    <a:lumMod val="75000"/>
                    <a:lumOff val="25000"/>
                  </a:schemeClr>
                </a:solidFill>
              </a:rPr>
              <a:t>Hasta ahora hemos seguido este enfoque, pero…</a:t>
            </a:r>
            <a:endParaRPr lang="en-US" sz="2400" dirty="0">
              <a:solidFill>
                <a:schemeClr val="tx1">
                  <a:lumMod val="75000"/>
                  <a:lumOff val="25000"/>
                </a:schemeClr>
              </a:solidFill>
            </a:endParaRPr>
          </a:p>
        </p:txBody>
      </p:sp>
      <p:sp>
        <p:nvSpPr>
          <p:cNvPr id="12" name="Flowchart: Magnetic Disk 11"/>
          <p:cNvSpPr/>
          <p:nvPr/>
        </p:nvSpPr>
        <p:spPr>
          <a:xfrm>
            <a:off x="609600" y="4294823"/>
            <a:ext cx="1357941" cy="480053"/>
          </a:xfrm>
          <a:prstGeom prst="flowChartMagneticDisk">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sz="2400"/>
          </a:p>
        </p:txBody>
      </p:sp>
      <p:sp>
        <p:nvSpPr>
          <p:cNvPr id="14" name="Flowchart: Magnetic Disk 13"/>
          <p:cNvSpPr/>
          <p:nvPr/>
        </p:nvSpPr>
        <p:spPr>
          <a:xfrm>
            <a:off x="609600" y="3880935"/>
            <a:ext cx="1357941" cy="480053"/>
          </a:xfrm>
          <a:prstGeom prst="flowChartMagneticDisk">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CL" sz="2400" b="1" dirty="0"/>
              <a:t>Full data</a:t>
            </a:r>
            <a:endParaRPr lang="en-US" sz="2400" b="1" dirty="0"/>
          </a:p>
        </p:txBody>
      </p:sp>
      <p:sp>
        <p:nvSpPr>
          <p:cNvPr id="15" name="Flowchart: Magnetic Disk 14"/>
          <p:cNvSpPr/>
          <p:nvPr/>
        </p:nvSpPr>
        <p:spPr>
          <a:xfrm>
            <a:off x="609600" y="3475528"/>
            <a:ext cx="1357941" cy="480053"/>
          </a:xfrm>
          <a:prstGeom prst="flowChartMagneticDisk">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sz="2400"/>
          </a:p>
        </p:txBody>
      </p:sp>
      <p:sp>
        <p:nvSpPr>
          <p:cNvPr id="16" name="Right Arrow 15"/>
          <p:cNvSpPr/>
          <p:nvPr/>
        </p:nvSpPr>
        <p:spPr>
          <a:xfrm rot="19841266">
            <a:off x="2157007" y="3691487"/>
            <a:ext cx="1178459" cy="297763"/>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sz="2400"/>
          </a:p>
        </p:txBody>
      </p:sp>
      <p:sp>
        <p:nvSpPr>
          <p:cNvPr id="17" name="Flowchart: Magnetic Disk 16"/>
          <p:cNvSpPr/>
          <p:nvPr/>
        </p:nvSpPr>
        <p:spPr>
          <a:xfrm>
            <a:off x="3476954" y="3424928"/>
            <a:ext cx="1357941" cy="480053"/>
          </a:xfrm>
          <a:prstGeom prst="flowChartMagneticDisk">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sz="2400"/>
          </a:p>
        </p:txBody>
      </p:sp>
      <p:sp>
        <p:nvSpPr>
          <p:cNvPr id="18" name="Flowchart: Magnetic Disk 17"/>
          <p:cNvSpPr/>
          <p:nvPr/>
        </p:nvSpPr>
        <p:spPr>
          <a:xfrm>
            <a:off x="3476954" y="3011040"/>
            <a:ext cx="1357941" cy="480053"/>
          </a:xfrm>
          <a:prstGeom prst="flowChartMagneticDisk">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CL" sz="2400" b="1" dirty="0"/>
              <a:t>Training</a:t>
            </a:r>
            <a:endParaRPr lang="en-US" sz="2400" b="1" dirty="0"/>
          </a:p>
        </p:txBody>
      </p:sp>
      <p:sp>
        <p:nvSpPr>
          <p:cNvPr id="19" name="Flowchart: Magnetic Disk 18"/>
          <p:cNvSpPr/>
          <p:nvPr/>
        </p:nvSpPr>
        <p:spPr>
          <a:xfrm>
            <a:off x="3476954" y="2605634"/>
            <a:ext cx="1357941" cy="480053"/>
          </a:xfrm>
          <a:prstGeom prst="flowChartMagneticDisk">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sz="2400"/>
          </a:p>
        </p:txBody>
      </p:sp>
      <p:sp>
        <p:nvSpPr>
          <p:cNvPr id="20" name="Right Arrow 19"/>
          <p:cNvSpPr/>
          <p:nvPr/>
        </p:nvSpPr>
        <p:spPr>
          <a:xfrm>
            <a:off x="5037395" y="3124320"/>
            <a:ext cx="1178459" cy="297761"/>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sz="2400"/>
          </a:p>
        </p:txBody>
      </p:sp>
      <p:sp>
        <p:nvSpPr>
          <p:cNvPr id="21" name="Right Arrow 20"/>
          <p:cNvSpPr/>
          <p:nvPr/>
        </p:nvSpPr>
        <p:spPr>
          <a:xfrm>
            <a:off x="8314317" y="3102186"/>
            <a:ext cx="1178459" cy="297761"/>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sz="2400"/>
          </a:p>
        </p:txBody>
      </p:sp>
      <p:sp>
        <p:nvSpPr>
          <p:cNvPr id="25" name="Right Arrow 24"/>
          <p:cNvSpPr/>
          <p:nvPr/>
        </p:nvSpPr>
        <p:spPr>
          <a:xfrm rot="1786754">
            <a:off x="2176293" y="4798790"/>
            <a:ext cx="1178459" cy="297761"/>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sz="2400"/>
          </a:p>
        </p:txBody>
      </p:sp>
      <p:sp>
        <p:nvSpPr>
          <p:cNvPr id="26" name="Bent-Up Arrow 25"/>
          <p:cNvSpPr/>
          <p:nvPr/>
        </p:nvSpPr>
        <p:spPr>
          <a:xfrm>
            <a:off x="5104936" y="3863030"/>
            <a:ext cx="5534688" cy="1775529"/>
          </a:xfrm>
          <a:prstGeom prst="bentUpArrow">
            <a:avLst>
              <a:gd name="adj1" fmla="val 7983"/>
              <a:gd name="adj2" fmla="val 9485"/>
              <a:gd name="adj3" fmla="val 11987"/>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sz="2400"/>
          </a:p>
        </p:txBody>
      </p:sp>
      <p:sp>
        <p:nvSpPr>
          <p:cNvPr id="27" name="Block Arc 26"/>
          <p:cNvSpPr/>
          <p:nvPr/>
        </p:nvSpPr>
        <p:spPr>
          <a:xfrm>
            <a:off x="9648395" y="2845660"/>
            <a:ext cx="1536171" cy="1515328"/>
          </a:xfrm>
          <a:prstGeom prst="blockArc">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sz="2400"/>
          </a:p>
        </p:txBody>
      </p:sp>
      <p:cxnSp>
        <p:nvCxnSpPr>
          <p:cNvPr id="28" name="Straight Connector 27"/>
          <p:cNvCxnSpPr/>
          <p:nvPr/>
        </p:nvCxnSpPr>
        <p:spPr>
          <a:xfrm flipH="1" flipV="1">
            <a:off x="10032437" y="2936077"/>
            <a:ext cx="384043" cy="555016"/>
          </a:xfrm>
          <a:prstGeom prst="line">
            <a:avLst/>
          </a:prstGeom>
        </p:spPr>
        <p:style>
          <a:lnRef idx="1">
            <a:schemeClr val="accent6"/>
          </a:lnRef>
          <a:fillRef idx="2">
            <a:schemeClr val="accent6"/>
          </a:fillRef>
          <a:effectRef idx="1">
            <a:schemeClr val="accent6"/>
          </a:effectRef>
          <a:fontRef idx="minor">
            <a:schemeClr val="dk1"/>
          </a:fontRef>
        </p:style>
      </p:cxnSp>
      <p:sp>
        <p:nvSpPr>
          <p:cNvPr id="29" name="TextBox 28"/>
          <p:cNvSpPr txBox="1"/>
          <p:nvPr/>
        </p:nvSpPr>
        <p:spPr>
          <a:xfrm>
            <a:off x="9611559" y="2341966"/>
            <a:ext cx="1547218" cy="461665"/>
          </a:xfrm>
          <a:prstGeom prst="rect">
            <a:avLst/>
          </a:prstGeom>
        </p:spPr>
        <p:style>
          <a:lnRef idx="2">
            <a:schemeClr val="accent6"/>
          </a:lnRef>
          <a:fillRef idx="1">
            <a:schemeClr val="lt1"/>
          </a:fillRef>
          <a:effectRef idx="0">
            <a:schemeClr val="accent6"/>
          </a:effectRef>
          <a:fontRef idx="minor">
            <a:schemeClr val="dk1"/>
          </a:fontRef>
        </p:style>
        <p:txBody>
          <a:bodyPr wrap="none" rtlCol="0">
            <a:spAutoFit/>
          </a:bodyPr>
          <a:lstStyle/>
          <a:p>
            <a:r>
              <a:rPr lang="es-CL" sz="2400" b="1" dirty="0"/>
              <a:t>Evaluación</a:t>
            </a:r>
            <a:endParaRPr lang="en-US" sz="2400" b="1" dirty="0"/>
          </a:p>
        </p:txBody>
      </p:sp>
      <p:sp>
        <p:nvSpPr>
          <p:cNvPr id="6" name="Rectangle 5"/>
          <p:cNvSpPr/>
          <p:nvPr/>
        </p:nvSpPr>
        <p:spPr>
          <a:xfrm>
            <a:off x="7051887" y="4543422"/>
            <a:ext cx="1795352" cy="2092881"/>
          </a:xfrm>
          <a:prstGeom prst="rect">
            <a:avLst/>
          </a:prstGeom>
          <a:noFill/>
        </p:spPr>
        <p:txBody>
          <a:bodyPr wrap="square" lIns="121920" tIns="60960" rIns="121920" bIns="60960">
            <a:spAutoFit/>
          </a:bodyPr>
          <a:lstStyle/>
          <a:p>
            <a:pPr algn="ctr"/>
            <a:r>
              <a:rPr lang="en-US" sz="12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a:t>
            </a:r>
          </a:p>
        </p:txBody>
      </p:sp>
      <p:sp>
        <p:nvSpPr>
          <p:cNvPr id="36" name="Flowchart: Magnetic Disk 35"/>
          <p:cNvSpPr/>
          <p:nvPr/>
        </p:nvSpPr>
        <p:spPr>
          <a:xfrm>
            <a:off x="3472200" y="5638559"/>
            <a:ext cx="1357941" cy="480053"/>
          </a:xfrm>
          <a:prstGeom prst="flowChartMagneticDisk">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2400"/>
          </a:p>
        </p:txBody>
      </p:sp>
      <p:sp>
        <p:nvSpPr>
          <p:cNvPr id="37" name="Flowchart: Magnetic Disk 36"/>
          <p:cNvSpPr/>
          <p:nvPr/>
        </p:nvSpPr>
        <p:spPr>
          <a:xfrm>
            <a:off x="3472200" y="5224671"/>
            <a:ext cx="1357941" cy="480053"/>
          </a:xfrm>
          <a:prstGeom prst="flowChartMagneticDisk">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s-CL" sz="2400" b="1" dirty="0"/>
              <a:t>Test</a:t>
            </a:r>
            <a:endParaRPr lang="en-US" sz="2400" b="1" dirty="0"/>
          </a:p>
        </p:txBody>
      </p:sp>
      <p:sp>
        <p:nvSpPr>
          <p:cNvPr id="35" name="Flowchart: Magnetic Disk 34"/>
          <p:cNvSpPr/>
          <p:nvPr/>
        </p:nvSpPr>
        <p:spPr>
          <a:xfrm>
            <a:off x="3472200" y="4819264"/>
            <a:ext cx="1357941" cy="480053"/>
          </a:xfrm>
          <a:prstGeom prst="flowChartMagneticDisk">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2400"/>
          </a:p>
        </p:txBody>
      </p:sp>
      <p:sp>
        <p:nvSpPr>
          <p:cNvPr id="22" name="Flowchart: Magnetic Disk 21"/>
          <p:cNvSpPr/>
          <p:nvPr/>
        </p:nvSpPr>
        <p:spPr>
          <a:xfrm>
            <a:off x="3472200" y="5638559"/>
            <a:ext cx="1357941" cy="480053"/>
          </a:xfrm>
          <a:prstGeom prst="flowChartMagneticDisk">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sz="2400"/>
          </a:p>
        </p:txBody>
      </p:sp>
      <p:sp>
        <p:nvSpPr>
          <p:cNvPr id="23" name="Flowchart: Magnetic Disk 22"/>
          <p:cNvSpPr/>
          <p:nvPr/>
        </p:nvSpPr>
        <p:spPr>
          <a:xfrm>
            <a:off x="3472200" y="5224671"/>
            <a:ext cx="1357941" cy="480053"/>
          </a:xfrm>
          <a:prstGeom prst="flowChartMagneticDisk">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CL" sz="2400" b="1" dirty="0"/>
              <a:t>Test</a:t>
            </a:r>
            <a:endParaRPr lang="en-US" sz="2400" b="1" dirty="0"/>
          </a:p>
        </p:txBody>
      </p:sp>
      <p:sp>
        <p:nvSpPr>
          <p:cNvPr id="24" name="Flowchart: Magnetic Disk 23"/>
          <p:cNvSpPr/>
          <p:nvPr/>
        </p:nvSpPr>
        <p:spPr>
          <a:xfrm>
            <a:off x="3472200" y="4819264"/>
            <a:ext cx="1357941" cy="480053"/>
          </a:xfrm>
          <a:prstGeom prst="flowChartMagneticDisk">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sz="2400"/>
          </a:p>
        </p:txBody>
      </p:sp>
      <p:sp>
        <p:nvSpPr>
          <p:cNvPr id="33" name="Flowchart: Magnetic Disk 32"/>
          <p:cNvSpPr/>
          <p:nvPr/>
        </p:nvSpPr>
        <p:spPr>
          <a:xfrm>
            <a:off x="3472200" y="5638559"/>
            <a:ext cx="1357941" cy="480053"/>
          </a:xfrm>
          <a:prstGeom prst="flowChartMagneticDisk">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2400"/>
          </a:p>
        </p:txBody>
      </p:sp>
      <p:sp>
        <p:nvSpPr>
          <p:cNvPr id="30" name="Flowchart: Magnetic Disk 29"/>
          <p:cNvSpPr/>
          <p:nvPr/>
        </p:nvSpPr>
        <p:spPr>
          <a:xfrm>
            <a:off x="3472200" y="5638559"/>
            <a:ext cx="1357941" cy="480053"/>
          </a:xfrm>
          <a:prstGeom prst="flowChartMagneticDisk">
            <a:avLst/>
          </a:prstGeom>
          <a:solidFill>
            <a:srgbClr val="92D050"/>
          </a:solidFill>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2400"/>
          </a:p>
        </p:txBody>
      </p:sp>
      <p:sp>
        <p:nvSpPr>
          <p:cNvPr id="34" name="Flowchart: Magnetic Disk 33"/>
          <p:cNvSpPr/>
          <p:nvPr/>
        </p:nvSpPr>
        <p:spPr>
          <a:xfrm>
            <a:off x="3472200" y="5224671"/>
            <a:ext cx="1357941" cy="480053"/>
          </a:xfrm>
          <a:prstGeom prst="flowChartMagneticDisk">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CL" sz="2400" b="1" dirty="0"/>
              <a:t>Test</a:t>
            </a:r>
            <a:endParaRPr lang="en-US" sz="2400" b="1" dirty="0"/>
          </a:p>
        </p:txBody>
      </p:sp>
      <p:sp>
        <p:nvSpPr>
          <p:cNvPr id="31" name="Flowchart: Magnetic Disk 30"/>
          <p:cNvSpPr/>
          <p:nvPr/>
        </p:nvSpPr>
        <p:spPr>
          <a:xfrm>
            <a:off x="3472200" y="5224671"/>
            <a:ext cx="1357941" cy="480053"/>
          </a:xfrm>
          <a:prstGeom prst="flowChartMagneticDisk">
            <a:avLst/>
          </a:prstGeom>
          <a:solidFill>
            <a:srgbClr val="92D050"/>
          </a:solidFill>
        </p:spPr>
        <p:style>
          <a:lnRef idx="1">
            <a:schemeClr val="accent4"/>
          </a:lnRef>
          <a:fillRef idx="2">
            <a:schemeClr val="accent4"/>
          </a:fillRef>
          <a:effectRef idx="1">
            <a:schemeClr val="accent4"/>
          </a:effectRef>
          <a:fontRef idx="minor">
            <a:schemeClr val="dk1"/>
          </a:fontRef>
        </p:style>
        <p:txBody>
          <a:bodyPr rtlCol="0" anchor="ctr"/>
          <a:lstStyle/>
          <a:p>
            <a:pPr algn="ctr"/>
            <a:r>
              <a:rPr lang="es-CL" sz="2400" b="1" dirty="0"/>
              <a:t>Test</a:t>
            </a:r>
            <a:endParaRPr lang="en-US" sz="2400" b="1" dirty="0"/>
          </a:p>
        </p:txBody>
      </p:sp>
      <p:sp>
        <p:nvSpPr>
          <p:cNvPr id="38" name="Flowchart: Magnetic Disk 37"/>
          <p:cNvSpPr/>
          <p:nvPr/>
        </p:nvSpPr>
        <p:spPr>
          <a:xfrm>
            <a:off x="3472200" y="4819264"/>
            <a:ext cx="1357941" cy="480053"/>
          </a:xfrm>
          <a:prstGeom prst="flowChartMagneticDisk">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2400"/>
          </a:p>
        </p:txBody>
      </p:sp>
      <p:sp>
        <p:nvSpPr>
          <p:cNvPr id="32" name="Flowchart: Magnetic Disk 31"/>
          <p:cNvSpPr/>
          <p:nvPr/>
        </p:nvSpPr>
        <p:spPr>
          <a:xfrm>
            <a:off x="3472200" y="4819264"/>
            <a:ext cx="1357941" cy="480053"/>
          </a:xfrm>
          <a:prstGeom prst="flowChartMagneticDisk">
            <a:avLst/>
          </a:prstGeom>
          <a:solidFill>
            <a:srgbClr val="92D050"/>
          </a:solidFill>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2400"/>
          </a:p>
        </p:txBody>
      </p:sp>
    </p:spTree>
    <p:extLst>
      <p:ext uri="{BB962C8B-B14F-4D97-AF65-F5344CB8AC3E}">
        <p14:creationId xmlns:p14="http://schemas.microsoft.com/office/powerpoint/2010/main" val="42057764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500"/>
                                        <p:tgtEl>
                                          <p:spTgt spid="8"/>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21"/>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28"/>
                                        </p:tgtEl>
                                        <p:attrNameLst>
                                          <p:attrName>style.visibility</p:attrName>
                                        </p:attrNameLst>
                                      </p:cBhvr>
                                      <p:to>
                                        <p:strVal val="visible"/>
                                      </p:to>
                                    </p:set>
                                    <p:animEffect transition="in" filter="fade">
                                      <p:cBhvr>
                                        <p:cTn id="40" dur="500"/>
                                        <p:tgtEl>
                                          <p:spTgt spid="28"/>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7"/>
                                        </p:tgtEl>
                                        <p:attrNameLst>
                                          <p:attrName>style.visibility</p:attrName>
                                        </p:attrNameLst>
                                      </p:cBhvr>
                                      <p:to>
                                        <p:strVal val="visible"/>
                                      </p:to>
                                    </p:set>
                                    <p:animEffect transition="in" filter="fade">
                                      <p:cBhvr>
                                        <p:cTn id="43" dur="500"/>
                                        <p:tgtEl>
                                          <p:spTgt spid="27"/>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9"/>
                                        </p:tgtEl>
                                        <p:attrNameLst>
                                          <p:attrName>style.visibility</p:attrName>
                                        </p:attrNameLst>
                                      </p:cBhvr>
                                      <p:to>
                                        <p:strVal val="visible"/>
                                      </p:to>
                                    </p:set>
                                    <p:animEffect transition="in" filter="fade">
                                      <p:cBhvr>
                                        <p:cTn id="46" dur="500"/>
                                        <p:tgtEl>
                                          <p:spTgt spid="29"/>
                                        </p:tgtEl>
                                      </p:cBhvr>
                                    </p:animEffec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5"/>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2"/>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3"/>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4"/>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26"/>
                                        </p:tgtEl>
                                        <p:attrNameLst>
                                          <p:attrName>style.visibility</p:attrName>
                                        </p:attrNameLst>
                                      </p:cBhvr>
                                      <p:to>
                                        <p:strVal val="visible"/>
                                      </p:to>
                                    </p:set>
                                    <p:animEffect transition="in" filter="fade">
                                      <p:cBhvr>
                                        <p:cTn id="63" dur="500"/>
                                        <p:tgtEl>
                                          <p:spTgt spid="26"/>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30"/>
                                        </p:tgtEl>
                                        <p:attrNameLst>
                                          <p:attrName>style.visibility</p:attrName>
                                        </p:attrNameLst>
                                      </p:cBhvr>
                                      <p:to>
                                        <p:strVal val="visible"/>
                                      </p:to>
                                    </p:set>
                                    <p:animEffect transition="in" filter="fade">
                                      <p:cBhvr>
                                        <p:cTn id="68" dur="500"/>
                                        <p:tgtEl>
                                          <p:spTgt spid="30"/>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31"/>
                                        </p:tgtEl>
                                        <p:attrNameLst>
                                          <p:attrName>style.visibility</p:attrName>
                                        </p:attrNameLst>
                                      </p:cBhvr>
                                      <p:to>
                                        <p:strVal val="visible"/>
                                      </p:to>
                                    </p:set>
                                    <p:animEffect transition="in" filter="fade">
                                      <p:cBhvr>
                                        <p:cTn id="71" dur="500"/>
                                        <p:tgtEl>
                                          <p:spTgt spid="31"/>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32"/>
                                        </p:tgtEl>
                                        <p:attrNameLst>
                                          <p:attrName>style.visibility</p:attrName>
                                        </p:attrNameLst>
                                      </p:cBhvr>
                                      <p:to>
                                        <p:strVal val="visible"/>
                                      </p:to>
                                    </p:set>
                                    <p:animEffect transition="in" filter="fade">
                                      <p:cBhvr>
                                        <p:cTn id="74" dur="500"/>
                                        <p:tgtEl>
                                          <p:spTgt spid="32"/>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grpId="0" nodeType="clickEffect">
                                  <p:stCondLst>
                                    <p:cond delay="0"/>
                                  </p:stCondLst>
                                  <p:childTnLst>
                                    <p:set>
                                      <p:cBhvr>
                                        <p:cTn id="78" dur="1" fill="hold">
                                          <p:stCondLst>
                                            <p:cond delay="0"/>
                                          </p:stCondLst>
                                        </p:cTn>
                                        <p:tgtEl>
                                          <p:spTgt spid="33"/>
                                        </p:tgtEl>
                                        <p:attrNameLst>
                                          <p:attrName>style.visibility</p:attrName>
                                        </p:attrNameLst>
                                      </p:cBhvr>
                                      <p:to>
                                        <p:strVal val="visible"/>
                                      </p:to>
                                    </p:set>
                                    <p:animEffect transition="in" filter="fade">
                                      <p:cBhvr>
                                        <p:cTn id="79" dur="500"/>
                                        <p:tgtEl>
                                          <p:spTgt spid="33"/>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34"/>
                                        </p:tgtEl>
                                        <p:attrNameLst>
                                          <p:attrName>style.visibility</p:attrName>
                                        </p:attrNameLst>
                                      </p:cBhvr>
                                      <p:to>
                                        <p:strVal val="visible"/>
                                      </p:to>
                                    </p:set>
                                    <p:animEffect transition="in" filter="fade">
                                      <p:cBhvr>
                                        <p:cTn id="82" dur="500"/>
                                        <p:tgtEl>
                                          <p:spTgt spid="34"/>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35"/>
                                        </p:tgtEl>
                                        <p:attrNameLst>
                                          <p:attrName>style.visibility</p:attrName>
                                        </p:attrNameLst>
                                      </p:cBhvr>
                                      <p:to>
                                        <p:strVal val="visible"/>
                                      </p:to>
                                    </p:set>
                                    <p:animEffect transition="in" filter="fade">
                                      <p:cBhvr>
                                        <p:cTn id="85" dur="500"/>
                                        <p:tgtEl>
                                          <p:spTgt spid="35"/>
                                        </p:tgtEl>
                                      </p:cBhvr>
                                    </p:animEffect>
                                  </p:childTnLst>
                                </p:cTn>
                              </p:par>
                            </p:childTnLst>
                          </p:cTn>
                        </p:par>
                      </p:childTnLst>
                    </p:cTn>
                  </p:par>
                  <p:par>
                    <p:cTn id="86" fill="hold">
                      <p:stCondLst>
                        <p:cond delay="indefinite"/>
                      </p:stCondLst>
                      <p:childTnLst>
                        <p:par>
                          <p:cTn id="87" fill="hold">
                            <p:stCondLst>
                              <p:cond delay="0"/>
                            </p:stCondLst>
                            <p:childTnLst>
                              <p:par>
                                <p:cTn id="88" presetID="10" presetClass="entr" presetSubtype="0" fill="hold" grpId="0" nodeType="clickEffect">
                                  <p:stCondLst>
                                    <p:cond delay="0"/>
                                  </p:stCondLst>
                                  <p:childTnLst>
                                    <p:set>
                                      <p:cBhvr>
                                        <p:cTn id="89" dur="1" fill="hold">
                                          <p:stCondLst>
                                            <p:cond delay="0"/>
                                          </p:stCondLst>
                                        </p:cTn>
                                        <p:tgtEl>
                                          <p:spTgt spid="36"/>
                                        </p:tgtEl>
                                        <p:attrNameLst>
                                          <p:attrName>style.visibility</p:attrName>
                                        </p:attrNameLst>
                                      </p:cBhvr>
                                      <p:to>
                                        <p:strVal val="visible"/>
                                      </p:to>
                                    </p:set>
                                    <p:animEffect transition="in" filter="fade">
                                      <p:cBhvr>
                                        <p:cTn id="90" dur="500"/>
                                        <p:tgtEl>
                                          <p:spTgt spid="36"/>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37"/>
                                        </p:tgtEl>
                                        <p:attrNameLst>
                                          <p:attrName>style.visibility</p:attrName>
                                        </p:attrNameLst>
                                      </p:cBhvr>
                                      <p:to>
                                        <p:strVal val="visible"/>
                                      </p:to>
                                    </p:set>
                                    <p:animEffect transition="in" filter="fade">
                                      <p:cBhvr>
                                        <p:cTn id="93" dur="500"/>
                                        <p:tgtEl>
                                          <p:spTgt spid="37"/>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38"/>
                                        </p:tgtEl>
                                        <p:attrNameLst>
                                          <p:attrName>style.visibility</p:attrName>
                                        </p:attrNameLst>
                                      </p:cBhvr>
                                      <p:to>
                                        <p:strVal val="visible"/>
                                      </p:to>
                                    </p:set>
                                    <p:animEffect transition="in" filter="fade">
                                      <p:cBhvr>
                                        <p:cTn id="96" dur="500"/>
                                        <p:tgtEl>
                                          <p:spTgt spid="38"/>
                                        </p:tgtEl>
                                      </p:cBhvr>
                                    </p:animEffect>
                                  </p:childTnLst>
                                </p:cTn>
                              </p:par>
                            </p:childTnLst>
                          </p:cTn>
                        </p:par>
                      </p:childTnLst>
                    </p:cTn>
                  </p:par>
                  <p:par>
                    <p:cTn id="97" fill="hold">
                      <p:stCondLst>
                        <p:cond delay="indefinite"/>
                      </p:stCondLst>
                      <p:childTnLst>
                        <p:par>
                          <p:cTn id="98" fill="hold">
                            <p:stCondLst>
                              <p:cond delay="0"/>
                            </p:stCondLst>
                            <p:childTnLst>
                              <p:par>
                                <p:cTn id="99" presetID="2" presetClass="entr" presetSubtype="4" fill="hold" grpId="0" nodeType="clickEffect">
                                  <p:stCondLst>
                                    <p:cond delay="0"/>
                                  </p:stCondLst>
                                  <p:childTnLst>
                                    <p:set>
                                      <p:cBhvr>
                                        <p:cTn id="100" dur="1" fill="hold">
                                          <p:stCondLst>
                                            <p:cond delay="0"/>
                                          </p:stCondLst>
                                        </p:cTn>
                                        <p:tgtEl>
                                          <p:spTgt spid="6"/>
                                        </p:tgtEl>
                                        <p:attrNameLst>
                                          <p:attrName>style.visibility</p:attrName>
                                        </p:attrNameLst>
                                      </p:cBhvr>
                                      <p:to>
                                        <p:strVal val="visible"/>
                                      </p:to>
                                    </p:set>
                                    <p:anim calcmode="lin" valueType="num">
                                      <p:cBhvr additive="base">
                                        <p:cTn id="101" dur="500" fill="hold"/>
                                        <p:tgtEl>
                                          <p:spTgt spid="6"/>
                                        </p:tgtEl>
                                        <p:attrNameLst>
                                          <p:attrName>ppt_x</p:attrName>
                                        </p:attrNameLst>
                                      </p:cBhvr>
                                      <p:tavLst>
                                        <p:tav tm="0">
                                          <p:val>
                                            <p:strVal val="#ppt_x"/>
                                          </p:val>
                                        </p:tav>
                                        <p:tav tm="100000">
                                          <p:val>
                                            <p:strVal val="#ppt_x"/>
                                          </p:val>
                                        </p:tav>
                                      </p:tavLst>
                                    </p:anim>
                                    <p:anim calcmode="lin" valueType="num">
                                      <p:cBhvr additive="base">
                                        <p:cTn id="10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p:bldAsOne/>
      </p:bldGraphic>
      <p:bldP spid="12" grpId="0" animBg="1"/>
      <p:bldP spid="14" grpId="0" animBg="1"/>
      <p:bldP spid="15" grpId="0" animBg="1"/>
      <p:bldP spid="16" grpId="0" animBg="1"/>
      <p:bldP spid="17" grpId="0" animBg="1"/>
      <p:bldP spid="18" grpId="0" animBg="1"/>
      <p:bldP spid="19" grpId="0" animBg="1"/>
      <p:bldP spid="20" grpId="0" animBg="1"/>
      <p:bldP spid="21" grpId="0" animBg="1"/>
      <p:bldP spid="25" grpId="0" animBg="1"/>
      <p:bldP spid="26" grpId="0" animBg="1"/>
      <p:bldP spid="27" grpId="0" animBg="1"/>
      <p:bldP spid="29" grpId="0" animBg="1"/>
      <p:bldP spid="6" grpId="0"/>
      <p:bldP spid="36" grpId="0" animBg="1"/>
      <p:bldP spid="37" grpId="0" animBg="1"/>
      <p:bldP spid="35" grpId="0" animBg="1"/>
      <p:bldP spid="22" grpId="0" animBg="1"/>
      <p:bldP spid="23" grpId="0" animBg="1"/>
      <p:bldP spid="24" grpId="0" animBg="1"/>
      <p:bldP spid="33" grpId="0" animBg="1"/>
      <p:bldP spid="30" grpId="0" animBg="1"/>
      <p:bldP spid="34" grpId="0" animBg="1"/>
      <p:bldP spid="31" grpId="0" animBg="1"/>
      <p:bldP spid="38" grpId="0" animBg="1"/>
      <p:bldP spid="32" grpId="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7051887" y="4272517"/>
            <a:ext cx="1795352" cy="2092881"/>
          </a:xfrm>
          <a:prstGeom prst="rect">
            <a:avLst/>
          </a:prstGeom>
          <a:noFill/>
        </p:spPr>
        <p:txBody>
          <a:bodyPr wrap="square" lIns="121920" tIns="60960" rIns="121920" bIns="60960">
            <a:spAutoFit/>
          </a:bodyPr>
          <a:lstStyle/>
          <a:p>
            <a:pPr algn="ctr"/>
            <a:r>
              <a:rPr lang="en-US" sz="12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a:t>
            </a:r>
          </a:p>
        </p:txBody>
      </p:sp>
      <p:sp>
        <p:nvSpPr>
          <p:cNvPr id="2" name="Content Placeholder 1"/>
          <p:cNvSpPr>
            <a:spLocks noGrp="1"/>
          </p:cNvSpPr>
          <p:nvPr>
            <p:ph idx="1"/>
          </p:nvPr>
        </p:nvSpPr>
        <p:spPr>
          <a:xfrm>
            <a:off x="308174" y="6435532"/>
            <a:ext cx="8764389" cy="384073"/>
          </a:xfrm>
        </p:spPr>
        <p:txBody>
          <a:bodyPr>
            <a:normAutofit fontScale="77500" lnSpcReduction="20000"/>
          </a:bodyPr>
          <a:lstStyle/>
          <a:p>
            <a:pPr marL="0" indent="0">
              <a:buNone/>
            </a:pPr>
            <a:r>
              <a:rPr lang="en-US" sz="1600" dirty="0" smtClean="0"/>
              <a:t>“Some </a:t>
            </a:r>
            <a:r>
              <a:rPr lang="en-US" sz="1600" dirty="0"/>
              <a:t>of the figures in this presentation are taken from "An Introduction to Statistical Learning, with applications in R"  (Springer, 2013) with permission from the authors: G. James, D. Witten,  T. Hastie and R. </a:t>
            </a:r>
            <a:r>
              <a:rPr lang="en-US" sz="1600" dirty="0" err="1" smtClean="0"/>
              <a:t>Tibshirani</a:t>
            </a:r>
            <a:r>
              <a:rPr lang="en-US" sz="1600" dirty="0" smtClean="0"/>
              <a:t>”</a:t>
            </a:r>
            <a:endParaRPr lang="en-US" sz="1600" dirty="0"/>
          </a:p>
        </p:txBody>
      </p:sp>
      <p:pic>
        <p:nvPicPr>
          <p:cNvPr id="3" name="Picture 2"/>
          <p:cNvPicPr>
            <a:picLocks noChangeAspect="1"/>
          </p:cNvPicPr>
          <p:nvPr/>
        </p:nvPicPr>
        <p:blipFill>
          <a:blip r:embed="rId3"/>
          <a:stretch>
            <a:fillRect/>
          </a:stretch>
        </p:blipFill>
        <p:spPr>
          <a:xfrm>
            <a:off x="1267279" y="1807494"/>
            <a:ext cx="8600109" cy="4093160"/>
          </a:xfrm>
          <a:prstGeom prst="rect">
            <a:avLst/>
          </a:prstGeom>
        </p:spPr>
        <p:style>
          <a:lnRef idx="1">
            <a:schemeClr val="accent6"/>
          </a:lnRef>
          <a:fillRef idx="2">
            <a:schemeClr val="accent6"/>
          </a:fillRef>
          <a:effectRef idx="1">
            <a:schemeClr val="accent6"/>
          </a:effectRef>
          <a:fontRef idx="minor">
            <a:schemeClr val="dk1"/>
          </a:fontRef>
        </p:style>
      </p:pic>
      <p:sp>
        <p:nvSpPr>
          <p:cNvPr id="12" name="Title 1"/>
          <p:cNvSpPr>
            <a:spLocks noGrp="1"/>
          </p:cNvSpPr>
          <p:nvPr>
            <p:ph type="title"/>
          </p:nvPr>
        </p:nvSpPr>
        <p:spPr>
          <a:xfrm>
            <a:off x="1097280" y="286603"/>
            <a:ext cx="10058400" cy="1450757"/>
          </a:xfrm>
        </p:spPr>
        <p:txBody>
          <a:bodyPr>
            <a:normAutofit/>
          </a:bodyPr>
          <a:lstStyle/>
          <a:p>
            <a:r>
              <a:rPr lang="es-CL" dirty="0">
                <a:solidFill>
                  <a:srgbClr val="4A66AC"/>
                </a:solidFill>
              </a:rPr>
              <a:t>Validación CRUZADA</a:t>
            </a:r>
            <a:endParaRPr lang="en-US" dirty="0">
              <a:solidFill>
                <a:srgbClr val="4A66AC"/>
              </a:solidFill>
            </a:endParaRPr>
          </a:p>
        </p:txBody>
      </p:sp>
    </p:spTree>
    <p:extLst>
      <p:ext uri="{BB962C8B-B14F-4D97-AF65-F5344CB8AC3E}">
        <p14:creationId xmlns:p14="http://schemas.microsoft.com/office/powerpoint/2010/main" val="16970965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a:spLocks noGrp="1"/>
          </p:cNvSpPr>
          <p:nvPr>
            <p:ph type="title"/>
          </p:nvPr>
        </p:nvSpPr>
        <p:spPr/>
        <p:txBody>
          <a:bodyPr>
            <a:normAutofit/>
          </a:bodyPr>
          <a:lstStyle/>
          <a:p>
            <a:r>
              <a:rPr lang="es-CL" dirty="0">
                <a:solidFill>
                  <a:srgbClr val="4A66AC"/>
                </a:solidFill>
              </a:rPr>
              <a:t>Validación cruzada: LOOCV</a:t>
            </a:r>
            <a:endParaRPr lang="en-US" dirty="0">
              <a:solidFill>
                <a:srgbClr val="4A66AC"/>
              </a:solidFill>
            </a:endParaRPr>
          </a:p>
        </p:txBody>
      </p:sp>
      <p:pic>
        <p:nvPicPr>
          <p:cNvPr id="4" name="Picture 3"/>
          <p:cNvPicPr>
            <a:picLocks noChangeAspect="1"/>
          </p:cNvPicPr>
          <p:nvPr/>
        </p:nvPicPr>
        <p:blipFill>
          <a:blip r:embed="rId3"/>
          <a:stretch>
            <a:fillRect/>
          </a:stretch>
        </p:blipFill>
        <p:spPr>
          <a:xfrm>
            <a:off x="1446984" y="1737360"/>
            <a:ext cx="4679496" cy="3638547"/>
          </a:xfrm>
          <a:prstGeom prst="rect">
            <a:avLst/>
          </a:prstGeom>
        </p:spPr>
        <p:style>
          <a:lnRef idx="1">
            <a:schemeClr val="accent6"/>
          </a:lnRef>
          <a:fillRef idx="2">
            <a:schemeClr val="accent6"/>
          </a:fillRef>
          <a:effectRef idx="1">
            <a:schemeClr val="accent6"/>
          </a:effectRef>
          <a:fontRef idx="minor">
            <a:schemeClr val="dk1"/>
          </a:fontRef>
        </p:style>
      </p:pic>
      <p:sp>
        <p:nvSpPr>
          <p:cNvPr id="12" name="Content Placeholder 1"/>
          <p:cNvSpPr txBox="1">
            <a:spLocks/>
          </p:cNvSpPr>
          <p:nvPr/>
        </p:nvSpPr>
        <p:spPr>
          <a:xfrm>
            <a:off x="6701598" y="1865463"/>
            <a:ext cx="5390389" cy="3130831"/>
          </a:xfrm>
          <a:prstGeom prst="rect">
            <a:avLst/>
          </a:prstGeom>
        </p:spPr>
        <p:txBody>
          <a:bodyPr vert="horz" lIns="121920" tIns="60960" rIns="121920" bIns="60960" rtlCol="0">
            <a:normAutofit/>
          </a:bodyPr>
          <a:lstStyle>
            <a:lvl1pPr marL="182880" indent="-182880" algn="l" defTabSz="914400" rtl="0" eaLnBrk="1" latinLnBrk="0" hangingPunct="1">
              <a:spcBef>
                <a:spcPct val="20000"/>
              </a:spcBef>
              <a:buClr>
                <a:srgbClr val="8CC63E"/>
              </a:buClr>
              <a:buSzPct val="85000"/>
              <a:buFont typeface="Arial" pitchFamily="34" charset="0"/>
              <a:buChar char="•"/>
              <a:defRPr sz="2400" kern="1200">
                <a:solidFill>
                  <a:schemeClr val="tx2"/>
                </a:solidFill>
                <a:latin typeface="+mn-lt"/>
                <a:ea typeface="+mn-ea"/>
                <a:cs typeface="+mn-cs"/>
              </a:defRPr>
            </a:lvl1pPr>
            <a:lvl2pPr marL="457200" indent="-182880" algn="l" defTabSz="914400" rtl="0" eaLnBrk="1" latinLnBrk="0" hangingPunct="1">
              <a:spcBef>
                <a:spcPct val="20000"/>
              </a:spcBef>
              <a:buClr>
                <a:srgbClr val="8CC63E"/>
              </a:buClr>
              <a:buSzPct val="85000"/>
              <a:buFont typeface="Arial" pitchFamily="34" charset="0"/>
              <a:buChar char="•"/>
              <a:defRPr sz="2000" kern="1200">
                <a:solidFill>
                  <a:schemeClr val="tx2"/>
                </a:solidFill>
                <a:latin typeface="+mn-lt"/>
                <a:ea typeface="+mn-ea"/>
                <a:cs typeface="+mn-cs"/>
              </a:defRPr>
            </a:lvl2pPr>
            <a:lvl3pPr marL="731520" indent="-182880" algn="l" defTabSz="914400" rtl="0" eaLnBrk="1" latinLnBrk="0" hangingPunct="1">
              <a:spcBef>
                <a:spcPct val="20000"/>
              </a:spcBef>
              <a:buClr>
                <a:srgbClr val="8CC63E"/>
              </a:buClr>
              <a:buSzPct val="90000"/>
              <a:buFont typeface="Arial" pitchFamily="34" charset="0"/>
              <a:buChar char="•"/>
              <a:defRPr sz="1800" kern="1200">
                <a:solidFill>
                  <a:schemeClr val="tx2"/>
                </a:solidFill>
                <a:latin typeface="+mn-lt"/>
                <a:ea typeface="+mn-ea"/>
                <a:cs typeface="+mn-cs"/>
              </a:defRPr>
            </a:lvl3pPr>
            <a:lvl4pPr marL="1005840" indent="-182880" algn="l" defTabSz="914400" rtl="0" eaLnBrk="1" latinLnBrk="0" hangingPunct="1">
              <a:spcBef>
                <a:spcPct val="20000"/>
              </a:spcBef>
              <a:buClr>
                <a:srgbClr val="8CC63E"/>
              </a:buClr>
              <a:buFont typeface="Arial" pitchFamily="34" charset="0"/>
              <a:buChar char="•"/>
              <a:defRPr sz="1600" kern="1200">
                <a:solidFill>
                  <a:schemeClr val="tx2"/>
                </a:solidFill>
                <a:latin typeface="+mn-lt"/>
                <a:ea typeface="+mn-ea"/>
                <a:cs typeface="+mn-cs"/>
              </a:defRPr>
            </a:lvl4pPr>
            <a:lvl5pPr marL="1188720" indent="-137160" algn="l" defTabSz="914400" rtl="0" eaLnBrk="1" latinLnBrk="0" hangingPunct="1">
              <a:spcBef>
                <a:spcPct val="20000"/>
              </a:spcBef>
              <a:buClr>
                <a:srgbClr val="8CC63E"/>
              </a:buClr>
              <a:buSzPct val="100000"/>
              <a:buFont typeface="Arial" pitchFamily="34" charset="0"/>
              <a:buChar char="•"/>
              <a:defRPr sz="1400" kern="1200" baseline="0">
                <a:solidFill>
                  <a:schemeClr val="tx2"/>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a:lnSpc>
                <a:spcPct val="90000"/>
              </a:lnSpc>
              <a:buClr>
                <a:schemeClr val="accent1"/>
              </a:buClr>
            </a:pPr>
            <a:r>
              <a:rPr lang="es-CL" dirty="0">
                <a:solidFill>
                  <a:schemeClr val="tx1">
                    <a:lumMod val="75000"/>
                    <a:lumOff val="25000"/>
                  </a:schemeClr>
                </a:solidFill>
              </a:rPr>
              <a:t>Intuitivamente</a:t>
            </a:r>
          </a:p>
          <a:p>
            <a:pPr lvl="1">
              <a:lnSpc>
                <a:spcPct val="90000"/>
              </a:lnSpc>
              <a:buClr>
                <a:schemeClr val="accent1"/>
              </a:buClr>
            </a:pPr>
            <a:r>
              <a:rPr lang="en-US" sz="2400" dirty="0">
                <a:solidFill>
                  <a:schemeClr val="tx1">
                    <a:lumMod val="75000"/>
                    <a:lumOff val="25000"/>
                  </a:schemeClr>
                </a:solidFill>
              </a:rPr>
              <a:t>¿</a:t>
            </a:r>
            <a:r>
              <a:rPr lang="en-US" sz="2400" dirty="0" err="1">
                <a:solidFill>
                  <a:schemeClr val="tx1">
                    <a:lumMod val="75000"/>
                    <a:lumOff val="25000"/>
                  </a:schemeClr>
                </a:solidFill>
              </a:rPr>
              <a:t>Qué</a:t>
            </a:r>
            <a:r>
              <a:rPr lang="en-US" sz="2400" dirty="0">
                <a:solidFill>
                  <a:schemeClr val="tx1">
                    <a:lumMod val="75000"/>
                    <a:lumOff val="25000"/>
                  </a:schemeClr>
                </a:solidFill>
              </a:rPr>
              <a:t> </a:t>
            </a:r>
            <a:r>
              <a:rPr lang="en-US" sz="2400" dirty="0" err="1">
                <a:solidFill>
                  <a:schemeClr val="tx1">
                    <a:lumMod val="75000"/>
                    <a:lumOff val="25000"/>
                  </a:schemeClr>
                </a:solidFill>
              </a:rPr>
              <a:t>inconveniente</a:t>
            </a:r>
            <a:r>
              <a:rPr lang="en-US" sz="2400" dirty="0">
                <a:solidFill>
                  <a:schemeClr val="tx1">
                    <a:lumMod val="75000"/>
                    <a:lumOff val="25000"/>
                  </a:schemeClr>
                </a:solidFill>
              </a:rPr>
              <a:t> </a:t>
            </a:r>
            <a:r>
              <a:rPr lang="en-US" sz="2400" dirty="0" err="1">
                <a:solidFill>
                  <a:schemeClr val="tx1">
                    <a:lumMod val="75000"/>
                    <a:lumOff val="25000"/>
                  </a:schemeClr>
                </a:solidFill>
              </a:rPr>
              <a:t>es</a:t>
            </a:r>
            <a:r>
              <a:rPr lang="en-US" sz="2400" dirty="0">
                <a:solidFill>
                  <a:schemeClr val="tx1">
                    <a:lumMod val="75000"/>
                    <a:lumOff val="25000"/>
                  </a:schemeClr>
                </a:solidFill>
              </a:rPr>
              <a:t> </a:t>
            </a:r>
            <a:r>
              <a:rPr lang="en-US" sz="2400" dirty="0" err="1">
                <a:solidFill>
                  <a:schemeClr val="tx1">
                    <a:lumMod val="75000"/>
                    <a:lumOff val="25000"/>
                  </a:schemeClr>
                </a:solidFill>
              </a:rPr>
              <a:t>evidente</a:t>
            </a:r>
            <a:r>
              <a:rPr lang="en-US" sz="2400" dirty="0">
                <a:solidFill>
                  <a:schemeClr val="tx1">
                    <a:lumMod val="75000"/>
                    <a:lumOff val="25000"/>
                  </a:schemeClr>
                </a:solidFill>
              </a:rPr>
              <a:t>?</a:t>
            </a:r>
          </a:p>
        </p:txBody>
      </p:sp>
      <p:sp>
        <p:nvSpPr>
          <p:cNvPr id="9" name="Content Placeholder 1"/>
          <p:cNvSpPr>
            <a:spLocks noGrp="1"/>
          </p:cNvSpPr>
          <p:nvPr>
            <p:ph idx="1"/>
          </p:nvPr>
        </p:nvSpPr>
        <p:spPr>
          <a:xfrm>
            <a:off x="308174" y="6435532"/>
            <a:ext cx="8764389" cy="384073"/>
          </a:xfrm>
        </p:spPr>
        <p:txBody>
          <a:bodyPr>
            <a:normAutofit fontScale="77500" lnSpcReduction="20000"/>
          </a:bodyPr>
          <a:lstStyle/>
          <a:p>
            <a:pPr marL="0" indent="0">
              <a:buNone/>
            </a:pPr>
            <a:r>
              <a:rPr lang="en-US" sz="1600" dirty="0" smtClean="0"/>
              <a:t>“Some </a:t>
            </a:r>
            <a:r>
              <a:rPr lang="en-US" sz="1600" dirty="0"/>
              <a:t>of the figures in this presentation are taken from "An Introduction to Statistical Learning, with applications in R"  (Springer, 2013) with permission from the authors: G. James, D. Witten,  T. Hastie and R. </a:t>
            </a:r>
            <a:r>
              <a:rPr lang="en-US" sz="1600" dirty="0" err="1" smtClean="0"/>
              <a:t>Tibshirani</a:t>
            </a:r>
            <a:r>
              <a:rPr lang="en-US" sz="1600" dirty="0" smtClean="0"/>
              <a:t>”</a:t>
            </a:r>
            <a:endParaRPr lang="en-US" sz="1600" dirty="0"/>
          </a:p>
        </p:txBody>
      </p:sp>
    </p:spTree>
    <p:extLst>
      <p:ext uri="{BB962C8B-B14F-4D97-AF65-F5344CB8AC3E}">
        <p14:creationId xmlns:p14="http://schemas.microsoft.com/office/powerpoint/2010/main" val="3944979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xEl>
                                              <p:pRg st="1" end="1"/>
                                            </p:txEl>
                                          </p:spTgt>
                                        </p:tgtEl>
                                        <p:attrNameLst>
                                          <p:attrName>style.visibility</p:attrName>
                                        </p:attrNameLst>
                                      </p:cBhvr>
                                      <p:to>
                                        <p:strVal val="visible"/>
                                      </p:to>
                                    </p:set>
                                    <p:animEffect transition="in" filter="fade">
                                      <p:cBhvr>
                                        <p:cTn id="7" dur="500"/>
                                        <p:tgtEl>
                                          <p:spTgt spid="1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a:spLocks noGrp="1"/>
          </p:cNvSpPr>
          <p:nvPr>
            <p:ph type="title"/>
          </p:nvPr>
        </p:nvSpPr>
        <p:spPr>
          <a:xfrm>
            <a:off x="1097280" y="286603"/>
            <a:ext cx="7446645" cy="1450757"/>
          </a:xfrm>
        </p:spPr>
        <p:txBody>
          <a:bodyPr>
            <a:normAutofit/>
          </a:bodyPr>
          <a:lstStyle/>
          <a:p>
            <a:r>
              <a:rPr lang="es-CL" dirty="0">
                <a:solidFill>
                  <a:srgbClr val="4A66AC"/>
                </a:solidFill>
              </a:rPr>
              <a:t>Validación cruzada: K-</a:t>
            </a:r>
            <a:r>
              <a:rPr lang="es-CL" dirty="0" err="1">
                <a:solidFill>
                  <a:srgbClr val="4A66AC"/>
                </a:solidFill>
              </a:rPr>
              <a:t>fold</a:t>
            </a:r>
            <a:r>
              <a:rPr lang="es-CL" dirty="0">
                <a:solidFill>
                  <a:srgbClr val="4A66AC"/>
                </a:solidFill>
              </a:rPr>
              <a:t> cv</a:t>
            </a:r>
            <a:endParaRPr lang="en-US" dirty="0">
              <a:solidFill>
                <a:srgbClr val="4A66AC"/>
              </a:solidFill>
            </a:endParaRPr>
          </a:p>
        </p:txBody>
      </p:sp>
      <p:sp>
        <p:nvSpPr>
          <p:cNvPr id="12" name="Content Placeholder 1"/>
          <p:cNvSpPr txBox="1">
            <a:spLocks/>
          </p:cNvSpPr>
          <p:nvPr/>
        </p:nvSpPr>
        <p:spPr>
          <a:xfrm>
            <a:off x="6377368" y="2044067"/>
            <a:ext cx="5390389" cy="1402640"/>
          </a:xfrm>
          <a:prstGeom prst="rect">
            <a:avLst/>
          </a:prstGeom>
        </p:spPr>
        <p:txBody>
          <a:bodyPr vert="horz" lIns="121920" tIns="60960" rIns="121920" bIns="60960" rtlCol="0">
            <a:normAutofit/>
          </a:bodyPr>
          <a:lstStyle>
            <a:lvl1pPr marL="182880" indent="-182880" algn="l" defTabSz="914400" rtl="0" eaLnBrk="1" latinLnBrk="0" hangingPunct="1">
              <a:spcBef>
                <a:spcPct val="20000"/>
              </a:spcBef>
              <a:buClr>
                <a:srgbClr val="8CC63E"/>
              </a:buClr>
              <a:buSzPct val="85000"/>
              <a:buFont typeface="Arial" pitchFamily="34" charset="0"/>
              <a:buChar char="•"/>
              <a:defRPr sz="2400" kern="1200">
                <a:solidFill>
                  <a:schemeClr val="tx2"/>
                </a:solidFill>
                <a:latin typeface="+mn-lt"/>
                <a:ea typeface="+mn-ea"/>
                <a:cs typeface="+mn-cs"/>
              </a:defRPr>
            </a:lvl1pPr>
            <a:lvl2pPr marL="457200" indent="-182880" algn="l" defTabSz="914400" rtl="0" eaLnBrk="1" latinLnBrk="0" hangingPunct="1">
              <a:spcBef>
                <a:spcPct val="20000"/>
              </a:spcBef>
              <a:buClr>
                <a:srgbClr val="8CC63E"/>
              </a:buClr>
              <a:buSzPct val="85000"/>
              <a:buFont typeface="Arial" pitchFamily="34" charset="0"/>
              <a:buChar char="•"/>
              <a:defRPr sz="2000" kern="1200">
                <a:solidFill>
                  <a:schemeClr val="tx2"/>
                </a:solidFill>
                <a:latin typeface="+mn-lt"/>
                <a:ea typeface="+mn-ea"/>
                <a:cs typeface="+mn-cs"/>
              </a:defRPr>
            </a:lvl2pPr>
            <a:lvl3pPr marL="731520" indent="-182880" algn="l" defTabSz="914400" rtl="0" eaLnBrk="1" latinLnBrk="0" hangingPunct="1">
              <a:spcBef>
                <a:spcPct val="20000"/>
              </a:spcBef>
              <a:buClr>
                <a:srgbClr val="8CC63E"/>
              </a:buClr>
              <a:buSzPct val="90000"/>
              <a:buFont typeface="Arial" pitchFamily="34" charset="0"/>
              <a:buChar char="•"/>
              <a:defRPr sz="1800" kern="1200">
                <a:solidFill>
                  <a:schemeClr val="tx2"/>
                </a:solidFill>
                <a:latin typeface="+mn-lt"/>
                <a:ea typeface="+mn-ea"/>
                <a:cs typeface="+mn-cs"/>
              </a:defRPr>
            </a:lvl3pPr>
            <a:lvl4pPr marL="1005840" indent="-182880" algn="l" defTabSz="914400" rtl="0" eaLnBrk="1" latinLnBrk="0" hangingPunct="1">
              <a:spcBef>
                <a:spcPct val="20000"/>
              </a:spcBef>
              <a:buClr>
                <a:srgbClr val="8CC63E"/>
              </a:buClr>
              <a:buFont typeface="Arial" pitchFamily="34" charset="0"/>
              <a:buChar char="•"/>
              <a:defRPr sz="1600" kern="1200">
                <a:solidFill>
                  <a:schemeClr val="tx2"/>
                </a:solidFill>
                <a:latin typeface="+mn-lt"/>
                <a:ea typeface="+mn-ea"/>
                <a:cs typeface="+mn-cs"/>
              </a:defRPr>
            </a:lvl4pPr>
            <a:lvl5pPr marL="1188720" indent="-137160" algn="l" defTabSz="914400" rtl="0" eaLnBrk="1" latinLnBrk="0" hangingPunct="1">
              <a:spcBef>
                <a:spcPct val="20000"/>
              </a:spcBef>
              <a:buClr>
                <a:srgbClr val="8CC63E"/>
              </a:buClr>
              <a:buSzPct val="100000"/>
              <a:buFont typeface="Arial" pitchFamily="34" charset="0"/>
              <a:buChar char="•"/>
              <a:defRPr sz="1400" kern="1200" baseline="0">
                <a:solidFill>
                  <a:schemeClr val="tx2"/>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a:lnSpc>
                <a:spcPct val="90000"/>
              </a:lnSpc>
              <a:buClr>
                <a:schemeClr val="accent1"/>
              </a:buClr>
            </a:pPr>
            <a:r>
              <a:rPr lang="es-CL" dirty="0">
                <a:solidFill>
                  <a:schemeClr val="tx1">
                    <a:lumMod val="75000"/>
                    <a:lumOff val="25000"/>
                  </a:schemeClr>
                </a:solidFill>
              </a:rPr>
              <a:t>Similar a LOOCV pero de menor costo computacional</a:t>
            </a:r>
            <a:endParaRPr lang="en-US" dirty="0">
              <a:solidFill>
                <a:schemeClr val="tx1">
                  <a:lumMod val="75000"/>
                  <a:lumOff val="25000"/>
                </a:schemeClr>
              </a:solidFill>
            </a:endParaRPr>
          </a:p>
        </p:txBody>
      </p:sp>
      <p:pic>
        <p:nvPicPr>
          <p:cNvPr id="3" name="Picture 2"/>
          <p:cNvPicPr>
            <a:picLocks noChangeAspect="1"/>
          </p:cNvPicPr>
          <p:nvPr/>
        </p:nvPicPr>
        <p:blipFill>
          <a:blip r:embed="rId3"/>
          <a:stretch>
            <a:fillRect/>
          </a:stretch>
        </p:blipFill>
        <p:spPr>
          <a:xfrm>
            <a:off x="1097280" y="1934199"/>
            <a:ext cx="4787105" cy="3689858"/>
          </a:xfrm>
          <a:prstGeom prst="rect">
            <a:avLst/>
          </a:prstGeom>
        </p:spPr>
        <p:style>
          <a:lnRef idx="1">
            <a:schemeClr val="accent6"/>
          </a:lnRef>
          <a:fillRef idx="2">
            <a:schemeClr val="accent6"/>
          </a:fillRef>
          <a:effectRef idx="1">
            <a:schemeClr val="accent6"/>
          </a:effectRef>
          <a:fontRef idx="minor">
            <a:schemeClr val="dk1"/>
          </a:fontRef>
        </p:style>
      </p:pic>
      <p:sp>
        <p:nvSpPr>
          <p:cNvPr id="8" name="Content Placeholder 1"/>
          <p:cNvSpPr txBox="1">
            <a:spLocks/>
          </p:cNvSpPr>
          <p:nvPr/>
        </p:nvSpPr>
        <p:spPr>
          <a:xfrm>
            <a:off x="308174" y="6435532"/>
            <a:ext cx="8764389" cy="384073"/>
          </a:xfrm>
          <a:prstGeom prst="rect">
            <a:avLst/>
          </a:prstGeom>
        </p:spPr>
        <p:txBody>
          <a:bodyPr vert="horz" lIns="0" tIns="45720" rIns="0" bIns="45720" rtlCol="0">
            <a:normAutofit fontScale="77500" lnSpcReduction="2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Font typeface="Calibri" panose="020F0502020204030204" pitchFamily="34" charset="0"/>
              <a:buNone/>
            </a:pPr>
            <a:r>
              <a:rPr lang="en-US" sz="1600" smtClean="0"/>
              <a:t>“Some of the figures in this presentation are taken from "An Introduction to Statistical Learning, with applications in R"  (Springer, 2013) with permission from the authors: G. James, D. Witten,  T. Hastie and R. Tibshirani”</a:t>
            </a:r>
            <a:endParaRPr lang="en-US" sz="1600" dirty="0"/>
          </a:p>
        </p:txBody>
      </p:sp>
    </p:spTree>
    <p:extLst>
      <p:ext uri="{BB962C8B-B14F-4D97-AF65-F5344CB8AC3E}">
        <p14:creationId xmlns:p14="http://schemas.microsoft.com/office/powerpoint/2010/main" val="20916589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a:spLocks noGrp="1"/>
          </p:cNvSpPr>
          <p:nvPr>
            <p:ph type="title"/>
          </p:nvPr>
        </p:nvSpPr>
        <p:spPr/>
        <p:txBody>
          <a:bodyPr>
            <a:normAutofit/>
          </a:bodyPr>
          <a:lstStyle/>
          <a:p>
            <a:r>
              <a:rPr lang="es-CL" dirty="0">
                <a:solidFill>
                  <a:srgbClr val="4A66AC"/>
                </a:solidFill>
              </a:rPr>
              <a:t>Validación cruzada: K-</a:t>
            </a:r>
            <a:r>
              <a:rPr lang="es-CL" dirty="0" err="1">
                <a:solidFill>
                  <a:srgbClr val="4A66AC"/>
                </a:solidFill>
              </a:rPr>
              <a:t>fold</a:t>
            </a:r>
            <a:r>
              <a:rPr lang="es-CL" dirty="0">
                <a:solidFill>
                  <a:srgbClr val="4A66AC"/>
                </a:solidFill>
              </a:rPr>
              <a:t> cv</a:t>
            </a:r>
            <a:endParaRPr lang="en-US" dirty="0">
              <a:solidFill>
                <a:srgbClr val="4A66AC"/>
              </a:solidFill>
            </a:endParaRPr>
          </a:p>
        </p:txBody>
      </p:sp>
      <p:sp>
        <p:nvSpPr>
          <p:cNvPr id="12" name="Content Placeholder 1"/>
          <p:cNvSpPr txBox="1">
            <a:spLocks/>
          </p:cNvSpPr>
          <p:nvPr/>
        </p:nvSpPr>
        <p:spPr>
          <a:xfrm>
            <a:off x="1305728" y="1743016"/>
            <a:ext cx="9313035" cy="1108257"/>
          </a:xfrm>
          <a:prstGeom prst="rect">
            <a:avLst/>
          </a:prstGeom>
        </p:spPr>
        <p:txBody>
          <a:bodyPr vert="horz" lIns="121920" tIns="60960" rIns="121920" bIns="60960" rtlCol="0">
            <a:normAutofit/>
          </a:bodyPr>
          <a:lstStyle>
            <a:lvl1pPr marL="182880" indent="-182880" algn="l" defTabSz="914400" rtl="0" eaLnBrk="1" latinLnBrk="0" hangingPunct="1">
              <a:spcBef>
                <a:spcPct val="20000"/>
              </a:spcBef>
              <a:buClr>
                <a:srgbClr val="8CC63E"/>
              </a:buClr>
              <a:buSzPct val="85000"/>
              <a:buFont typeface="Arial" pitchFamily="34" charset="0"/>
              <a:buChar char="•"/>
              <a:defRPr sz="2400" kern="1200">
                <a:solidFill>
                  <a:schemeClr val="tx2"/>
                </a:solidFill>
                <a:latin typeface="+mn-lt"/>
                <a:ea typeface="+mn-ea"/>
                <a:cs typeface="+mn-cs"/>
              </a:defRPr>
            </a:lvl1pPr>
            <a:lvl2pPr marL="457200" indent="-182880" algn="l" defTabSz="914400" rtl="0" eaLnBrk="1" latinLnBrk="0" hangingPunct="1">
              <a:spcBef>
                <a:spcPct val="20000"/>
              </a:spcBef>
              <a:buClr>
                <a:srgbClr val="8CC63E"/>
              </a:buClr>
              <a:buSzPct val="85000"/>
              <a:buFont typeface="Arial" pitchFamily="34" charset="0"/>
              <a:buChar char="•"/>
              <a:defRPr sz="2000" kern="1200">
                <a:solidFill>
                  <a:schemeClr val="tx2"/>
                </a:solidFill>
                <a:latin typeface="+mn-lt"/>
                <a:ea typeface="+mn-ea"/>
                <a:cs typeface="+mn-cs"/>
              </a:defRPr>
            </a:lvl2pPr>
            <a:lvl3pPr marL="731520" indent="-182880" algn="l" defTabSz="914400" rtl="0" eaLnBrk="1" latinLnBrk="0" hangingPunct="1">
              <a:spcBef>
                <a:spcPct val="20000"/>
              </a:spcBef>
              <a:buClr>
                <a:srgbClr val="8CC63E"/>
              </a:buClr>
              <a:buSzPct val="90000"/>
              <a:buFont typeface="Arial" pitchFamily="34" charset="0"/>
              <a:buChar char="•"/>
              <a:defRPr sz="1800" kern="1200">
                <a:solidFill>
                  <a:schemeClr val="tx2"/>
                </a:solidFill>
                <a:latin typeface="+mn-lt"/>
                <a:ea typeface="+mn-ea"/>
                <a:cs typeface="+mn-cs"/>
              </a:defRPr>
            </a:lvl3pPr>
            <a:lvl4pPr marL="1005840" indent="-182880" algn="l" defTabSz="914400" rtl="0" eaLnBrk="1" latinLnBrk="0" hangingPunct="1">
              <a:spcBef>
                <a:spcPct val="20000"/>
              </a:spcBef>
              <a:buClr>
                <a:srgbClr val="8CC63E"/>
              </a:buClr>
              <a:buFont typeface="Arial" pitchFamily="34" charset="0"/>
              <a:buChar char="•"/>
              <a:defRPr sz="1600" kern="1200">
                <a:solidFill>
                  <a:schemeClr val="tx2"/>
                </a:solidFill>
                <a:latin typeface="+mn-lt"/>
                <a:ea typeface="+mn-ea"/>
                <a:cs typeface="+mn-cs"/>
              </a:defRPr>
            </a:lvl4pPr>
            <a:lvl5pPr marL="1188720" indent="-137160" algn="l" defTabSz="914400" rtl="0" eaLnBrk="1" latinLnBrk="0" hangingPunct="1">
              <a:spcBef>
                <a:spcPct val="20000"/>
              </a:spcBef>
              <a:buClr>
                <a:srgbClr val="8CC63E"/>
              </a:buClr>
              <a:buSzPct val="100000"/>
              <a:buFont typeface="Arial" pitchFamily="34" charset="0"/>
              <a:buChar char="•"/>
              <a:defRPr sz="1400" kern="1200" baseline="0">
                <a:solidFill>
                  <a:schemeClr val="tx2"/>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0" indent="0">
              <a:buClr>
                <a:schemeClr val="accent1"/>
              </a:buClr>
              <a:buNone/>
            </a:pPr>
            <a:r>
              <a:rPr lang="es-ES" dirty="0">
                <a:solidFill>
                  <a:schemeClr val="tx1">
                    <a:lumMod val="75000"/>
                    <a:lumOff val="25000"/>
                  </a:schemeClr>
                </a:solidFill>
              </a:rPr>
              <a:t>Se puede demostrar que con k=10, se obtiene una estimación similar a la obtenida a través de  LOOCV del error de test.</a:t>
            </a:r>
            <a:endParaRPr lang="en-US" dirty="0">
              <a:solidFill>
                <a:schemeClr val="tx1">
                  <a:lumMod val="75000"/>
                  <a:lumOff val="25000"/>
                </a:schemeClr>
              </a:solidFill>
            </a:endParaRPr>
          </a:p>
        </p:txBody>
      </p:sp>
      <p:pic>
        <p:nvPicPr>
          <p:cNvPr id="4" name="Picture 3"/>
          <p:cNvPicPr>
            <a:picLocks noChangeAspect="1"/>
          </p:cNvPicPr>
          <p:nvPr/>
        </p:nvPicPr>
        <p:blipFill>
          <a:blip r:embed="rId3"/>
          <a:stretch>
            <a:fillRect/>
          </a:stretch>
        </p:blipFill>
        <p:spPr>
          <a:xfrm>
            <a:off x="2303780" y="2687208"/>
            <a:ext cx="6894649" cy="3206813"/>
          </a:xfrm>
          <a:prstGeom prst="rect">
            <a:avLst/>
          </a:prstGeom>
        </p:spPr>
        <p:style>
          <a:lnRef idx="1">
            <a:schemeClr val="accent6"/>
          </a:lnRef>
          <a:fillRef idx="2">
            <a:schemeClr val="accent6"/>
          </a:fillRef>
          <a:effectRef idx="1">
            <a:schemeClr val="accent6"/>
          </a:effectRef>
          <a:fontRef idx="minor">
            <a:schemeClr val="dk1"/>
          </a:fontRef>
        </p:style>
      </p:pic>
      <p:sp>
        <p:nvSpPr>
          <p:cNvPr id="13" name="Content Placeholder 1"/>
          <p:cNvSpPr txBox="1">
            <a:spLocks/>
          </p:cNvSpPr>
          <p:nvPr/>
        </p:nvSpPr>
        <p:spPr>
          <a:xfrm>
            <a:off x="308174" y="6435532"/>
            <a:ext cx="8764389" cy="384073"/>
          </a:xfrm>
          <a:prstGeom prst="rect">
            <a:avLst/>
          </a:prstGeom>
        </p:spPr>
        <p:txBody>
          <a:bodyPr vert="horz" lIns="0" tIns="45720" rIns="0" bIns="45720" rtlCol="0">
            <a:normAutofit fontScale="77500" lnSpcReduction="2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Font typeface="Calibri" panose="020F0502020204030204" pitchFamily="34" charset="0"/>
              <a:buNone/>
            </a:pPr>
            <a:r>
              <a:rPr lang="en-US" sz="1600" smtClean="0"/>
              <a:t>“Some of the figures in this presentation are taken from "An Introduction to Statistical Learning, with applications in R"  (Springer, 2013) with permission from the authors: G. James, D. Witten,  T. Hastie and R. Tibshirani”</a:t>
            </a:r>
            <a:endParaRPr lang="en-US" sz="1600" dirty="0"/>
          </a:p>
        </p:txBody>
      </p:sp>
    </p:spTree>
    <p:extLst>
      <p:ext uri="{BB962C8B-B14F-4D97-AF65-F5344CB8AC3E}">
        <p14:creationId xmlns:p14="http://schemas.microsoft.com/office/powerpoint/2010/main" val="1398886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87A488E-2828-4653-A819-B98DE4AFA06E}"/>
              </a:ext>
            </a:extLst>
          </p:cNvPr>
          <p:cNvSpPr>
            <a:spLocks noGrp="1"/>
          </p:cNvSpPr>
          <p:nvPr>
            <p:ph type="ctrTitle"/>
          </p:nvPr>
        </p:nvSpPr>
        <p:spPr/>
        <p:txBody>
          <a:bodyPr/>
          <a:lstStyle/>
          <a:p>
            <a:r>
              <a:rPr lang="en-US" dirty="0" err="1" smtClean="0"/>
              <a:t>Mejorando</a:t>
            </a:r>
            <a:r>
              <a:rPr lang="en-US" dirty="0" smtClean="0"/>
              <a:t> </a:t>
            </a:r>
            <a:r>
              <a:rPr lang="en-US" dirty="0" err="1" smtClean="0"/>
              <a:t>los</a:t>
            </a:r>
            <a:r>
              <a:rPr lang="en-US" dirty="0" smtClean="0"/>
              <a:t> </a:t>
            </a:r>
            <a:r>
              <a:rPr lang="en-US" dirty="0" err="1" smtClean="0"/>
              <a:t>modelos</a:t>
            </a:r>
            <a:r>
              <a:rPr lang="en-US" dirty="0" smtClean="0"/>
              <a:t> </a:t>
            </a:r>
            <a:r>
              <a:rPr lang="en-US" dirty="0" err="1" smtClean="0"/>
              <a:t>más</a:t>
            </a:r>
            <a:r>
              <a:rPr lang="en-US" dirty="0" smtClean="0"/>
              <a:t> simples</a:t>
            </a:r>
            <a:endParaRPr lang="es-PA" dirty="0"/>
          </a:p>
        </p:txBody>
      </p:sp>
      <p:sp>
        <p:nvSpPr>
          <p:cNvPr id="4" name="Marcador de contenido 3"/>
          <p:cNvSpPr>
            <a:spLocks noGrp="1"/>
          </p:cNvSpPr>
          <p:nvPr>
            <p:ph idx="1"/>
          </p:nvPr>
        </p:nvSpPr>
        <p:spPr/>
        <p:txBody>
          <a:bodyPr/>
          <a:lstStyle/>
          <a:p>
            <a:endParaRPr lang="es-419"/>
          </a:p>
        </p:txBody>
      </p:sp>
    </p:spTree>
    <p:extLst>
      <p:ext uri="{BB962C8B-B14F-4D97-AF65-F5344CB8AC3E}">
        <p14:creationId xmlns:p14="http://schemas.microsoft.com/office/powerpoint/2010/main" val="3890972706"/>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s-CL" smtClean="0">
                <a:solidFill>
                  <a:srgbClr val="4A66AC"/>
                </a:solidFill>
              </a:rPr>
              <a:t>Bootstrap</a:t>
            </a:r>
            <a:endParaRPr lang="en-US" dirty="0">
              <a:solidFill>
                <a:srgbClr val="4A66AC"/>
              </a:solidFill>
            </a:endParaRPr>
          </a:p>
        </p:txBody>
      </p:sp>
      <p:pic>
        <p:nvPicPr>
          <p:cNvPr id="7" name="Picture 6"/>
          <p:cNvPicPr>
            <a:picLocks noChangeAspect="1"/>
          </p:cNvPicPr>
          <p:nvPr/>
        </p:nvPicPr>
        <p:blipFill>
          <a:blip r:embed="rId2"/>
          <a:stretch>
            <a:fillRect/>
          </a:stretch>
        </p:blipFill>
        <p:spPr>
          <a:xfrm>
            <a:off x="3695734" y="1940767"/>
            <a:ext cx="4642723" cy="3897809"/>
          </a:xfrm>
          <a:prstGeom prst="rect">
            <a:avLst/>
          </a:prstGeom>
        </p:spPr>
      </p:pic>
      <p:sp>
        <p:nvSpPr>
          <p:cNvPr id="9" name="Content Placeholder 3"/>
          <p:cNvSpPr>
            <a:spLocks noGrp="1"/>
          </p:cNvSpPr>
          <p:nvPr>
            <p:ph idx="1"/>
          </p:nvPr>
        </p:nvSpPr>
        <p:spPr>
          <a:xfrm>
            <a:off x="1110131" y="1996750"/>
            <a:ext cx="1875666" cy="762772"/>
          </a:xfrm>
        </p:spPr>
        <p:txBody>
          <a:bodyPr>
            <a:normAutofit/>
          </a:bodyPr>
          <a:lstStyle/>
          <a:p>
            <a:pPr marL="182880" indent="-182880">
              <a:spcBef>
                <a:spcPct val="20000"/>
              </a:spcBef>
              <a:buSzPct val="85000"/>
              <a:buFont typeface="Arial" pitchFamily="34" charset="0"/>
              <a:buChar char="•"/>
            </a:pPr>
            <a:r>
              <a:rPr lang="es-ES" sz="2400" dirty="0" smtClean="0"/>
              <a:t>Intuición…</a:t>
            </a:r>
            <a:endParaRPr lang="en-US" sz="2400" dirty="0"/>
          </a:p>
        </p:txBody>
      </p:sp>
    </p:spTree>
    <p:extLst>
      <p:ext uri="{BB962C8B-B14F-4D97-AF65-F5344CB8AC3E}">
        <p14:creationId xmlns:p14="http://schemas.microsoft.com/office/powerpoint/2010/main" val="2445708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Retrospect">
  <a:themeElements>
    <a:clrScheme name="Custom 2">
      <a:dk1>
        <a:sysClr val="windowText" lastClr="000000"/>
      </a:dk1>
      <a:lt1>
        <a:sysClr val="window" lastClr="FFFFFF"/>
      </a:lt1>
      <a:dk2>
        <a:srgbClr val="344068"/>
      </a:dk2>
      <a:lt2>
        <a:srgbClr val="D9E0E6"/>
      </a:lt2>
      <a:accent1>
        <a:srgbClr val="7181B8"/>
      </a:accent1>
      <a:accent2>
        <a:srgbClr val="094571"/>
      </a:accent2>
      <a:accent3>
        <a:srgbClr val="28C4CC"/>
      </a:accent3>
      <a:accent4>
        <a:srgbClr val="42BA97"/>
      </a:accent4>
      <a:accent5>
        <a:srgbClr val="3E8853"/>
      </a:accent5>
      <a:accent6>
        <a:srgbClr val="62A39F"/>
      </a:accent6>
      <a:hlink>
        <a:srgbClr val="6EAC1C"/>
      </a:hlink>
      <a:folHlink>
        <a:srgbClr val="B26B02"/>
      </a:folHlink>
    </a:clrScheme>
    <a:fontScheme name="Learning 1">
      <a:majorFont>
        <a:latin typeface="Rockwell"/>
        <a:ea typeface=""/>
        <a:cs typeface=""/>
      </a:majorFont>
      <a:minorFont>
        <a:latin typeface="Segoe UI"/>
        <a:ea typeface=""/>
        <a:cs typeface=""/>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spDef>
      <a:spPr>
        <a:solidFill>
          <a:schemeClr val="accent2"/>
        </a:solidFill>
        <a:ln>
          <a:noFill/>
        </a:ln>
      </a:spPr>
      <a:body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Presentation11" id="{D920FCD8-CED0-4D98-B708-00319B1E92A1}" vid="{AF0D989D-099D-4680-A3EF-1ABDC3BF346F}"/>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Template DataScience Institute</Template>
  <TotalTime>14305</TotalTime>
  <Words>3212</Words>
  <Application>Microsoft Office PowerPoint</Application>
  <PresentationFormat>Panorámica</PresentationFormat>
  <Paragraphs>550</Paragraphs>
  <Slides>105</Slides>
  <Notes>17</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105</vt:i4>
      </vt:variant>
    </vt:vector>
  </HeadingPairs>
  <TitlesOfParts>
    <vt:vector size="112" baseType="lpstr">
      <vt:lpstr>Arial</vt:lpstr>
      <vt:lpstr>Calibri</vt:lpstr>
      <vt:lpstr>Cambria Math</vt:lpstr>
      <vt:lpstr>Rockwell</vt:lpstr>
      <vt:lpstr>Segoe UI</vt:lpstr>
      <vt:lpstr>Wingdings</vt:lpstr>
      <vt:lpstr>Retrospect</vt:lpstr>
      <vt:lpstr>Machine Learning y analítica predictiva </vt:lpstr>
      <vt:lpstr>Presentación de PowerPoint</vt:lpstr>
      <vt:lpstr>¿Qué es Machine Learning?</vt:lpstr>
      <vt:lpstr>Machine Learning</vt:lpstr>
      <vt:lpstr>Supongamos que estamos buscando un enfoque para encontrar fraude crediticio.</vt:lpstr>
      <vt:lpstr>Presentación de PowerPoint</vt:lpstr>
      <vt:lpstr>Ahora examinemos el siguiente ejemplo:</vt:lpstr>
      <vt:lpstr>Presentación de PowerPoint</vt:lpstr>
      <vt:lpstr>Machine Learning</vt:lpstr>
      <vt:lpstr>Proceso de Machine Learning</vt:lpstr>
      <vt:lpstr>Procesar Datos</vt:lpstr>
      <vt:lpstr>Visualizar Datos</vt:lpstr>
      <vt:lpstr>Aplicar Modelo de Machine Learning.</vt:lpstr>
      <vt:lpstr>Aplicaciones de Machine Learning</vt:lpstr>
      <vt:lpstr>Aplicaciones de Machine Learning</vt:lpstr>
      <vt:lpstr>Discusión de Primer Caso</vt:lpstr>
      <vt:lpstr>Ejemplo en Rapid-Miner</vt:lpstr>
      <vt:lpstr>Ejemplo en Rapid-Miner</vt:lpstr>
      <vt:lpstr>Ejemplo en Rapid-Miner</vt:lpstr>
      <vt:lpstr>Ejemplo en Rapid-Miner</vt:lpstr>
      <vt:lpstr>Creación de un modelo en RM</vt:lpstr>
      <vt:lpstr>Presentación de PowerPoint</vt:lpstr>
      <vt:lpstr>Presentación de PowerPoint</vt:lpstr>
      <vt:lpstr>Modelos ML</vt:lpstr>
      <vt:lpstr>Machine Learning</vt:lpstr>
      <vt:lpstr>Aprendizaje Supervisado vs No Supervisado</vt:lpstr>
      <vt:lpstr>Aprendizaje Supervisado vs No Supervisado</vt:lpstr>
      <vt:lpstr>Regresión vs Clasificación.</vt:lpstr>
      <vt:lpstr>Aprendizaje supervisado</vt:lpstr>
      <vt:lpstr>Aprendizaje supervisado</vt:lpstr>
      <vt:lpstr>Aprendizaje supervisado</vt:lpstr>
      <vt:lpstr>Aprendizaje supervisado</vt:lpstr>
      <vt:lpstr>Aprendizaje supervisado</vt:lpstr>
      <vt:lpstr>Aprendizaje supervisado</vt:lpstr>
      <vt:lpstr>Presentación de PowerPoint</vt:lpstr>
      <vt:lpstr>Presentación de PowerPoint</vt:lpstr>
      <vt:lpstr>Modelos de Clasificación</vt:lpstr>
      <vt:lpstr>Modelos de regresión</vt:lpstr>
      <vt:lpstr>Evaluación de modelos de ML</vt:lpstr>
      <vt:lpstr>La compensación entre la flexibilidad e interpretabilidad del modelo.</vt:lpstr>
      <vt:lpstr>Midiendo la calidad del modelo</vt:lpstr>
      <vt:lpstr>El trade off entre Sesgo y Varianza.</vt:lpstr>
      <vt:lpstr>El trade off entre Sesgo y Varianza.</vt:lpstr>
      <vt:lpstr>Medidas de Calidad para un Modelo</vt:lpstr>
      <vt:lpstr>Evaluación de modelos de clasificación</vt:lpstr>
      <vt:lpstr>Medidas de Calidad para un Modelo</vt:lpstr>
      <vt:lpstr>Medidas de Calidad para un Modelo</vt:lpstr>
      <vt:lpstr>Evaluación de modelos de clasificación</vt:lpstr>
      <vt:lpstr>Evaluación de modelos de clasificación, curva ROC</vt:lpstr>
      <vt:lpstr>Apéndice: evaluación de modelos de clasificación, curva ROC</vt:lpstr>
      <vt:lpstr>Clasificación binaria: Curva ROC</vt:lpstr>
      <vt:lpstr>Ejemplo Rapid Miner</vt:lpstr>
      <vt:lpstr>Presentación de PowerPoint</vt:lpstr>
      <vt:lpstr>Presentación de PowerPoint</vt:lpstr>
      <vt:lpstr>Presentación de PowerPoint</vt:lpstr>
      <vt:lpstr>Clustering</vt:lpstr>
      <vt:lpstr>Aprendizaje no supervisado</vt:lpstr>
      <vt:lpstr>Aprendizaje no supervisado</vt:lpstr>
      <vt:lpstr>k-means</vt:lpstr>
      <vt:lpstr>k-means</vt:lpstr>
      <vt:lpstr>K-medoids</vt:lpstr>
      <vt:lpstr>K-medoids</vt:lpstr>
      <vt:lpstr>Selección de variables y reducción de dimensionalidad</vt:lpstr>
      <vt:lpstr>Tipos de reducciones</vt:lpstr>
      <vt:lpstr>Presentación de PowerPoint</vt:lpstr>
      <vt:lpstr>Principal component analysis (PCA)</vt:lpstr>
      <vt:lpstr>Principal component analysis (PCA)</vt:lpstr>
      <vt:lpstr>Principal component analysis (PCA)</vt:lpstr>
      <vt:lpstr>Principal component analysis (PCA)</vt:lpstr>
      <vt:lpstr>Recordar</vt:lpstr>
      <vt:lpstr>Recordar</vt:lpstr>
      <vt:lpstr>Recordar</vt:lpstr>
      <vt:lpstr>Recordar</vt:lpstr>
      <vt:lpstr>Recordar</vt:lpstr>
      <vt:lpstr>Segundo caso</vt:lpstr>
      <vt:lpstr>Otros modelos de clasificación y regresión</vt:lpstr>
      <vt:lpstr>Support vector machines (SVM)</vt:lpstr>
      <vt:lpstr>Support vector machines (SVM)</vt:lpstr>
      <vt:lpstr>Support vector machines (SVM)</vt:lpstr>
      <vt:lpstr>Support vector machines (SVM)</vt:lpstr>
      <vt:lpstr>Support vector machines (SVM)</vt:lpstr>
      <vt:lpstr>Presentación de PowerPoint</vt:lpstr>
      <vt:lpstr>Multiclass Logistic Regression</vt:lpstr>
      <vt:lpstr>Red Neuronal (ANN)</vt:lpstr>
      <vt:lpstr>Red Neuronal (ANN)</vt:lpstr>
      <vt:lpstr>Presentación de PowerPoint</vt:lpstr>
      <vt:lpstr>Regresión Lineal</vt:lpstr>
      <vt:lpstr>Regresión Lineal Bayesiana</vt:lpstr>
      <vt:lpstr>Regresión de Poisson</vt:lpstr>
      <vt:lpstr>Regresión de Poisson</vt:lpstr>
      <vt:lpstr>Discusión de Tercer Caso</vt:lpstr>
      <vt:lpstr>Mejorando las métricas de error</vt:lpstr>
      <vt:lpstr>Validación CRUZADA</vt:lpstr>
      <vt:lpstr>Validación CRUZADA</vt:lpstr>
      <vt:lpstr>Validación cruzada: LOOCV</vt:lpstr>
      <vt:lpstr>Validación cruzada: K-fold cv</vt:lpstr>
      <vt:lpstr>Validación cruzada: K-fold cv</vt:lpstr>
      <vt:lpstr>Mejorando los modelos más simples</vt:lpstr>
      <vt:lpstr>Bootstrap</vt:lpstr>
      <vt:lpstr>Bagging</vt:lpstr>
      <vt:lpstr>OOB Error y LOOCV Error</vt:lpstr>
      <vt:lpstr>Métodos ensamblados</vt:lpstr>
      <vt:lpstr>Métodos ensamblados</vt:lpstr>
      <vt:lpstr>Presentación de PowerPoint</vt:lpstr>
      <vt:lpstr>Adaptative Boosting (Adaboost)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César</dc:creator>
  <cp:lastModifiedBy>Latitude 5280</cp:lastModifiedBy>
  <cp:revision>141</cp:revision>
  <dcterms:created xsi:type="dcterms:W3CDTF">2017-07-25T15:42:04Z</dcterms:created>
  <dcterms:modified xsi:type="dcterms:W3CDTF">2018-11-19T23:08:58Z</dcterms:modified>
</cp:coreProperties>
</file>